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319" r:id="rId3"/>
    <p:sldId id="361" r:id="rId4"/>
    <p:sldId id="362" r:id="rId5"/>
    <p:sldId id="363" r:id="rId6"/>
    <p:sldId id="364" r:id="rId7"/>
    <p:sldId id="385" r:id="rId8"/>
    <p:sldId id="386" r:id="rId9"/>
    <p:sldId id="365" r:id="rId10"/>
    <p:sldId id="366" r:id="rId11"/>
    <p:sldId id="367" r:id="rId12"/>
    <p:sldId id="368" r:id="rId13"/>
    <p:sldId id="369" r:id="rId14"/>
    <p:sldId id="370" r:id="rId15"/>
    <p:sldId id="371" r:id="rId16"/>
    <p:sldId id="372" r:id="rId17"/>
    <p:sldId id="373" r:id="rId18"/>
    <p:sldId id="374" r:id="rId19"/>
    <p:sldId id="376" r:id="rId20"/>
    <p:sldId id="377" r:id="rId21"/>
    <p:sldId id="382" r:id="rId22"/>
    <p:sldId id="378" r:id="rId23"/>
    <p:sldId id="383" r:id="rId24"/>
    <p:sldId id="380" r:id="rId25"/>
    <p:sldId id="384" r:id="rId26"/>
    <p:sldId id="379" r:id="rId27"/>
    <p:sldId id="26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6056" autoAdjust="0"/>
  </p:normalViewPr>
  <p:slideViewPr>
    <p:cSldViewPr snapToGrid="0">
      <p:cViewPr varScale="1">
        <p:scale>
          <a:sx n="107" d="100"/>
          <a:sy n="107"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81D7-F947-4A2A-A7C5-DD6C9DD69799}" type="datetimeFigureOut">
              <a:rPr lang="ru-RU" smtClean="0"/>
              <a:t>13.11.2022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6A695-CA41-4F4A-B206-B5558F9389E3}" type="slidenum">
              <a:rPr lang="ru-RU" smtClean="0"/>
              <a:t>‹#›</a:t>
            </a:fld>
            <a:endParaRPr lang="ru-RU"/>
          </a:p>
        </p:txBody>
      </p:sp>
    </p:spTree>
    <p:extLst>
      <p:ext uri="{BB962C8B-B14F-4D97-AF65-F5344CB8AC3E}">
        <p14:creationId xmlns:p14="http://schemas.microsoft.com/office/powerpoint/2010/main" val="76369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13.11.2022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13.11.2022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13.11.2022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13.11.2022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13.11.2022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13.11.2022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13.11.2022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13.11.2022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13.11.2022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13.11.2022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13.11.2022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13.11.2022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160140" cy="558354"/>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4747827"/>
            <a:ext cx="8543613"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ассистент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p>
          <a:p>
            <a:r>
              <a:rPr lang="ru-RU" sz="2400" dirty="0" smtClean="0">
                <a:latin typeface="Arial" panose="020B0604020202020204" pitchFamily="34" charset="0"/>
                <a:cs typeface="Arial" panose="020B0604020202020204" pitchFamily="34" charset="0"/>
              </a:rPr>
              <a:t>Лобанов Алексей Владимирович, аспирант кафедры ИКТ</a:t>
            </a:r>
          </a:p>
          <a:p>
            <a:r>
              <a:rPr lang="ru-RU" sz="2400" dirty="0" smtClean="0">
                <a:latin typeface="Arial" panose="020B0604020202020204" pitchFamily="34" charset="0"/>
                <a:cs typeface="Arial" panose="020B0604020202020204" pitchFamily="34" charset="0"/>
              </a:rPr>
              <a:t>Крашенинников Роман Сергеевич,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841960" y="2703547"/>
            <a:ext cx="10508080" cy="758409"/>
          </a:xfrm>
          <a:prstGeom prst="rect">
            <a:avLst/>
          </a:prstGeom>
          <a:noFill/>
        </p:spPr>
        <p:txBody>
          <a:bodyPr wrap="squar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Алгоритмы и предикаты.</a:t>
            </a:r>
            <a:endParaRPr lang="ru-RU" sz="45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пользовательским типом</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31960" y="1248322"/>
            <a:ext cx="7369521" cy="4247317"/>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value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value;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operator=(</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            value = v;</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v.value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701481" y="1525322"/>
            <a:ext cx="4384895" cy="3693319"/>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11" name="Прямая соединительная линия 10"/>
          <p:cNvCxnSpPr/>
          <p:nvPr/>
        </p:nvCxnSpPr>
        <p:spPr>
          <a:xfrm>
            <a:off x="8247707" y="3757188"/>
            <a:ext cx="326830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12" name="Рисунок 11"/>
          <p:cNvPicPr>
            <a:picLocks noChangeAspect="1"/>
          </p:cNvPicPr>
          <p:nvPr/>
        </p:nvPicPr>
        <p:blipFill>
          <a:blip r:embed="rId4"/>
          <a:stretch>
            <a:fillRect/>
          </a:stretch>
        </p:blipFill>
        <p:spPr>
          <a:xfrm>
            <a:off x="0" y="5731358"/>
            <a:ext cx="12192000" cy="515393"/>
          </a:xfrm>
          <a:prstGeom prst="rect">
            <a:avLst/>
          </a:prstGeom>
        </p:spPr>
      </p:pic>
      <p:pic>
        <p:nvPicPr>
          <p:cNvPr id="13" name="Picture 2" descr="Meme: &quot;НЕ ПРОБЛЕМА А ПРОБЛЕМИЩЕ!!!&quot; - All Templates - Meme-arsenal.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002" y="1167416"/>
            <a:ext cx="2411995" cy="220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09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Предикат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00571"/>
            <a:ext cx="10763419" cy="923330"/>
          </a:xfrm>
          <a:prstGeom prst="rect">
            <a:avLst/>
          </a:prstGeom>
        </p:spPr>
        <p:txBody>
          <a:bodyPr wrap="square">
            <a:spAutoFit/>
          </a:bodyPr>
          <a:lstStyle/>
          <a:p>
            <a:r>
              <a:rPr lang="ru-RU" b="1" dirty="0"/>
              <a:t>Предикат</a:t>
            </a:r>
            <a:r>
              <a:rPr lang="ru-RU" dirty="0"/>
              <a:t> — функция, возвращающая </a:t>
            </a:r>
            <a:r>
              <a:rPr lang="ru-RU" dirty="0" err="1"/>
              <a:t>bool</a:t>
            </a:r>
            <a:r>
              <a:rPr lang="ru-RU" dirty="0"/>
              <a:t>, также это может быть функтор оператор () которого возвращает </a:t>
            </a:r>
            <a:r>
              <a:rPr lang="ru-RU" dirty="0" err="1"/>
              <a:t>bool</a:t>
            </a:r>
            <a:r>
              <a:rPr lang="ru-RU" dirty="0"/>
              <a:t>. Унарный предикат — предикат принимающий 1 аргумент, к примеру !a. Бинарный предикат — предикат, принимающий 2 аргумента, примеры: a&gt;b, a&lt;b и др</a:t>
            </a:r>
            <a:r>
              <a:rPr lang="ru-RU" dirty="0" smtClean="0"/>
              <a:t>.</a:t>
            </a:r>
            <a:endParaRPr lang="ru-RU" dirty="0"/>
          </a:p>
        </p:txBody>
      </p:sp>
      <p:sp>
        <p:nvSpPr>
          <p:cNvPr id="10" name="Прямоугольник 9"/>
          <p:cNvSpPr/>
          <p:nvPr/>
        </p:nvSpPr>
        <p:spPr>
          <a:xfrm>
            <a:off x="493417" y="2074758"/>
            <a:ext cx="6096000" cy="923330"/>
          </a:xfrm>
          <a:prstGeom prst="rect">
            <a:avLst/>
          </a:prstGeom>
        </p:spPr>
        <p:txBody>
          <a:bodyPr>
            <a:spAutoFit/>
          </a:bodyPr>
          <a:lstStyle/>
          <a:p>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493417" y="3048945"/>
            <a:ext cx="6096000" cy="3693319"/>
          </a:xfrm>
          <a:prstGeom prst="rect">
            <a:avLst/>
          </a:prstGeom>
        </p:spPr>
        <p:txBody>
          <a:bodyPr>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2" name="Прямоугольник 11"/>
          <p:cNvSpPr/>
          <p:nvPr/>
        </p:nvSpPr>
        <p:spPr>
          <a:xfrm>
            <a:off x="7322428" y="4572438"/>
            <a:ext cx="3934408" cy="646331"/>
          </a:xfrm>
          <a:prstGeom prst="rect">
            <a:avLst/>
          </a:prstGeom>
        </p:spPr>
        <p:txBody>
          <a:bodyPr wrap="square">
            <a:spAutoFit/>
          </a:bodyPr>
          <a:lstStyle/>
          <a:p>
            <a:r>
              <a:rPr lang="ru-RU" dirty="0"/>
              <a:t>-9, 17, -16, -50, 19, -26, 28, 8, 12, 14, </a:t>
            </a:r>
          </a:p>
          <a:p>
            <a:r>
              <a:rPr lang="ru-RU" dirty="0"/>
              <a:t>28, 19, 17, 14, 12, 8, -9, -16, -26, -50,</a:t>
            </a:r>
          </a:p>
        </p:txBody>
      </p:sp>
      <p:cxnSp>
        <p:nvCxnSpPr>
          <p:cNvPr id="13" name="Прямая соединительная линия 12"/>
          <p:cNvCxnSpPr/>
          <p:nvPr/>
        </p:nvCxnSpPr>
        <p:spPr>
          <a:xfrm>
            <a:off x="1110766" y="5292155"/>
            <a:ext cx="4889241" cy="9331"/>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05629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Функтор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099647"/>
            <a:ext cx="10763419" cy="923330"/>
          </a:xfrm>
          <a:prstGeom prst="rect">
            <a:avLst/>
          </a:prstGeom>
        </p:spPr>
        <p:txBody>
          <a:bodyPr wrap="square">
            <a:spAutoFit/>
          </a:bodyPr>
          <a:lstStyle/>
          <a:p>
            <a:r>
              <a:rPr lang="ru-RU" dirty="0"/>
              <a:t>Функторы в C++ являются сокращением от "</a:t>
            </a:r>
            <a:r>
              <a:rPr lang="ru-RU" b="1" dirty="0"/>
              <a:t>функциональные объекты</a:t>
            </a:r>
            <a:r>
              <a:rPr lang="ru-RU" dirty="0"/>
              <a:t>". </a:t>
            </a:r>
            <a:r>
              <a:rPr lang="ru-RU" b="1" dirty="0"/>
              <a:t>Функциональный объект</a:t>
            </a:r>
            <a:r>
              <a:rPr lang="ru-RU" dirty="0"/>
              <a:t> является экземпляром класса С++, в котором определён </a:t>
            </a:r>
            <a:r>
              <a:rPr lang="ru-RU" dirty="0" err="1"/>
              <a:t>operator</a:t>
            </a:r>
            <a:r>
              <a:rPr lang="ru-RU" dirty="0"/>
              <a:t>(). Если вы определите </a:t>
            </a:r>
            <a:r>
              <a:rPr lang="ru-RU" dirty="0" err="1"/>
              <a:t>operator</a:t>
            </a:r>
            <a:r>
              <a:rPr lang="ru-RU" dirty="0"/>
              <a:t>() для C++ класса, то вы получите объект, который действует как функция, но может также хранить </a:t>
            </a:r>
            <a:r>
              <a:rPr lang="ru-RU" dirty="0" smtClean="0"/>
              <a:t>состояние.</a:t>
            </a:r>
            <a:endParaRPr lang="ru-RU" dirty="0"/>
          </a:p>
        </p:txBody>
      </p:sp>
      <p:sp>
        <p:nvSpPr>
          <p:cNvPr id="10" name="Прямоугольник 9"/>
          <p:cNvSpPr/>
          <p:nvPr/>
        </p:nvSpPr>
        <p:spPr>
          <a:xfrm>
            <a:off x="704393" y="2513936"/>
            <a:ext cx="6096000" cy="3416320"/>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CompareMyIntFunctor</a:t>
            </a:r>
            <a:r>
              <a:rPr lang="en-US" dirty="0" smtClean="0">
                <a:solidFill>
                  <a:srgbClr val="000000"/>
                </a:solidFill>
                <a:latin typeface="Consolas" panose="020B0609020204030204" pitchFamily="49" charset="0"/>
              </a:rPr>
              <a:t>{</a:t>
            </a:r>
            <a:endParaRPr lang="ru-RU" dirty="0" smtClean="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ru-RU"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int</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cals</a:t>
            </a:r>
            <a:r>
              <a:rPr lang="en-US" dirty="0" smtClean="0">
                <a:solidFill>
                  <a:srgbClr val="000000"/>
                </a:solidFill>
                <a:latin typeface="Consolas" panose="020B0609020204030204" pitchFamily="49" charset="0"/>
              </a:rPr>
              <a:t> = 0;</a:t>
            </a:r>
          </a:p>
          <a:p>
            <a:r>
              <a:rPr lang="en-US" dirty="0" smtClean="0">
                <a:solidFill>
                  <a:srgbClr val="000000"/>
                </a:solidFill>
                <a:latin typeface="Consolas" panose="020B0609020204030204" pitchFamily="49" charset="0"/>
              </a:rPr>
              <a:t>    </a:t>
            </a:r>
            <a:r>
              <a:rPr lang="en-US" dirty="0" smtClean="0">
                <a:solidFill>
                  <a:srgbClr val="0000FF"/>
                </a:solidFill>
                <a:latin typeface="Consolas" panose="020B0609020204030204" pitchFamily="49" charset="0"/>
              </a:rPr>
              <a:t>public:</a:t>
            </a:r>
            <a:endParaRPr lang="en-US" dirty="0" smtClean="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operator()(</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b){</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        </a:t>
            </a:r>
            <a:r>
              <a:rPr lang="en-US" dirty="0" err="1" smtClean="0">
                <a:solidFill>
                  <a:srgbClr val="0000FF"/>
                </a:solidFill>
                <a:latin typeface="Consolas" panose="020B0609020204030204" pitchFamily="49" charset="0"/>
              </a:rPr>
              <a:t>int</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getCals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r>
              <a:rPr lang="en-US" dirty="0" smtClean="0">
                <a:solidFill>
                  <a:srgbClr val="0000FF"/>
                </a:solidFill>
                <a:latin typeface="Consolas" panose="020B0609020204030204" pitchFamily="49" charset="0"/>
              </a:rPr>
              <a:t>return</a:t>
            </a:r>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cals</a:t>
            </a:r>
            <a:r>
              <a:rPr lang="en-US" dirty="0" smtClean="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794267" y="2178331"/>
            <a:ext cx="5139331" cy="452431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CompareMyIntFunctor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functor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functor.getCals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functor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functor.getCals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2" name="Прямоугольник 11"/>
          <p:cNvSpPr/>
          <p:nvPr/>
        </p:nvSpPr>
        <p:spPr>
          <a:xfrm>
            <a:off x="57343" y="302359"/>
            <a:ext cx="5491810" cy="6555641"/>
          </a:xfrm>
          <a:prstGeom prst="rect">
            <a:avLst/>
          </a:prstGeom>
        </p:spPr>
        <p:txBody>
          <a:bodyPr wrap="square">
            <a:spAutoFit/>
          </a:bodyPr>
          <a:lstStyle/>
          <a:p>
            <a:r>
              <a:rPr lang="ru-RU" sz="1200" dirty="0"/>
              <a:t>-9, 17, -16, -50, 19, -26, 28, 8, 12, 14, </a:t>
            </a:r>
          </a:p>
          <a:p>
            <a:r>
              <a:rPr lang="ru-RU" sz="1200" dirty="0"/>
              <a:t>0</a:t>
            </a:r>
          </a:p>
          <a:p>
            <a:r>
              <a:rPr lang="ru-RU" sz="1200" dirty="0"/>
              <a:t>0</a:t>
            </a:r>
          </a:p>
          <a:p>
            <a:r>
              <a:rPr lang="ru-RU" sz="1200" dirty="0"/>
              <a:t>1</a:t>
            </a:r>
          </a:p>
          <a:p>
            <a:r>
              <a:rPr lang="ru-RU" sz="1200" dirty="0"/>
              <a:t>2</a:t>
            </a:r>
          </a:p>
          <a:p>
            <a:r>
              <a:rPr lang="ru-RU" sz="1200" dirty="0"/>
              <a:t>2</a:t>
            </a:r>
          </a:p>
          <a:p>
            <a:r>
              <a:rPr lang="ru-RU" sz="1200" dirty="0"/>
              <a:t>3</a:t>
            </a:r>
          </a:p>
          <a:p>
            <a:r>
              <a:rPr lang="ru-RU" sz="1200" dirty="0"/>
              <a:t>3</a:t>
            </a:r>
          </a:p>
          <a:p>
            <a:r>
              <a:rPr lang="ru-RU" sz="1200" dirty="0"/>
              <a:t>4</a:t>
            </a:r>
          </a:p>
          <a:p>
            <a:r>
              <a:rPr lang="ru-RU" sz="1200" dirty="0"/>
              <a:t>5</a:t>
            </a:r>
          </a:p>
          <a:p>
            <a:r>
              <a:rPr lang="ru-RU" sz="1200" dirty="0"/>
              <a:t>6</a:t>
            </a:r>
          </a:p>
          <a:p>
            <a:r>
              <a:rPr lang="ru-RU" sz="1200" dirty="0"/>
              <a:t>5</a:t>
            </a:r>
          </a:p>
          <a:p>
            <a:r>
              <a:rPr lang="ru-RU" sz="1200" dirty="0"/>
              <a:t>6</a:t>
            </a:r>
          </a:p>
          <a:p>
            <a:r>
              <a:rPr lang="ru-RU" sz="1200" dirty="0"/>
              <a:t>7</a:t>
            </a:r>
          </a:p>
          <a:p>
            <a:r>
              <a:rPr lang="ru-RU" sz="1200" dirty="0"/>
              <a:t>8</a:t>
            </a:r>
          </a:p>
          <a:p>
            <a:r>
              <a:rPr lang="ru-RU" sz="1200" dirty="0"/>
              <a:t>9</a:t>
            </a:r>
          </a:p>
          <a:p>
            <a:r>
              <a:rPr lang="ru-RU" sz="1200" dirty="0"/>
              <a:t>10</a:t>
            </a:r>
          </a:p>
          <a:p>
            <a:r>
              <a:rPr lang="ru-RU" sz="1200" dirty="0"/>
              <a:t>11</a:t>
            </a:r>
          </a:p>
          <a:p>
            <a:r>
              <a:rPr lang="ru-RU" sz="1200" dirty="0"/>
              <a:t>7</a:t>
            </a:r>
          </a:p>
          <a:p>
            <a:r>
              <a:rPr lang="ru-RU" sz="1200" dirty="0"/>
              <a:t>8</a:t>
            </a:r>
          </a:p>
          <a:p>
            <a:r>
              <a:rPr lang="ru-RU" sz="1200" dirty="0"/>
              <a:t>9</a:t>
            </a:r>
          </a:p>
          <a:p>
            <a:r>
              <a:rPr lang="ru-RU" sz="1200" dirty="0"/>
              <a:t>10</a:t>
            </a:r>
          </a:p>
          <a:p>
            <a:r>
              <a:rPr lang="ru-RU" sz="1200" dirty="0"/>
              <a:t>11</a:t>
            </a:r>
          </a:p>
          <a:p>
            <a:r>
              <a:rPr lang="ru-RU" sz="1200" dirty="0"/>
              <a:t>12</a:t>
            </a:r>
          </a:p>
          <a:p>
            <a:r>
              <a:rPr lang="ru-RU" sz="1200" dirty="0"/>
              <a:t>13</a:t>
            </a:r>
          </a:p>
          <a:p>
            <a:r>
              <a:rPr lang="ru-RU" sz="1200" dirty="0"/>
              <a:t>8</a:t>
            </a:r>
          </a:p>
          <a:p>
            <a:r>
              <a:rPr lang="ru-RU" sz="1200" dirty="0"/>
              <a:t>9</a:t>
            </a:r>
          </a:p>
          <a:p>
            <a:r>
              <a:rPr lang="ru-RU" sz="1200" dirty="0"/>
              <a:t>10</a:t>
            </a:r>
          </a:p>
          <a:p>
            <a:r>
              <a:rPr lang="ru-RU" sz="1200" dirty="0"/>
              <a:t>11</a:t>
            </a:r>
          </a:p>
          <a:p>
            <a:r>
              <a:rPr lang="ru-RU" sz="1200" dirty="0"/>
              <a:t>12</a:t>
            </a:r>
          </a:p>
          <a:p>
            <a:r>
              <a:rPr lang="ru-RU" sz="1200" dirty="0"/>
              <a:t>13</a:t>
            </a:r>
          </a:p>
          <a:p>
            <a:r>
              <a:rPr lang="ru-RU" sz="1200" dirty="0"/>
              <a:t>14</a:t>
            </a:r>
          </a:p>
          <a:p>
            <a:r>
              <a:rPr lang="ru-RU" sz="1200" dirty="0"/>
              <a:t>15</a:t>
            </a:r>
          </a:p>
          <a:p>
            <a:r>
              <a:rPr lang="ru-RU" sz="1200" dirty="0"/>
              <a:t>28, 19, 17, 14, 12, 8, -9, -16, -26, -50,</a:t>
            </a:r>
          </a:p>
          <a:p>
            <a:r>
              <a:rPr lang="ru-RU" sz="1200" dirty="0"/>
              <a:t>0</a:t>
            </a:r>
          </a:p>
        </p:txBody>
      </p:sp>
      <p:pic>
        <p:nvPicPr>
          <p:cNvPr id="13" name="Picture 6" descr="Мем: &quot;Так стоп&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674" y="4910561"/>
            <a:ext cx="2243593" cy="194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Лямбда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556511" y="1065519"/>
            <a:ext cx="7555394" cy="5355312"/>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00"/>
                </a:solidFill>
                <a:latin typeface="Consolas" panose="020B0609020204030204" pitchFamily="49" charset="0"/>
              </a:rPr>
              <a:t>MyInt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 [&amp;</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 </a:t>
            </a:r>
            <a:r>
              <a:rPr lang="en-US" dirty="0" err="1">
                <a:solidFill>
                  <a:srgbClr val="000000"/>
                </a:solidFill>
                <a:latin typeface="Consolas" panose="020B0609020204030204" pitchFamily="49" charset="0"/>
              </a:rPr>
              <a:t>MyInt</a:t>
            </a:r>
            <a:r>
              <a:rPr lang="en-US" dirty="0" err="1">
                <a:solidFill>
                  <a:srgbClr val="0000FF"/>
                </a:solidFill>
                <a:latin typeface="Consolas" panose="020B0609020204030204" pitchFamily="49" charset="0"/>
              </a:rPr>
              <a:t>&amp;</a:t>
            </a:r>
            <a:r>
              <a:rPr lang="en-US" dirty="0" err="1">
                <a:solidFill>
                  <a:srgbClr val="000000"/>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a.getValue</a:t>
            </a:r>
            <a:r>
              <a:rPr lang="en-US" dirty="0">
                <a:solidFill>
                  <a:srgbClr val="000000"/>
                </a:solidFill>
                <a:latin typeface="Consolas" panose="020B0609020204030204" pitchFamily="49" charset="0"/>
              </a:rPr>
              <a:t>() &gt; </a:t>
            </a:r>
            <a:r>
              <a:rPr lang="en-US" dirty="0" err="1">
                <a:solidFill>
                  <a:srgbClr val="000000"/>
                </a:solidFill>
                <a:latin typeface="Consolas" panose="020B0609020204030204" pitchFamily="49" charset="0"/>
              </a:rPr>
              <a:t>b.getValue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cals</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8111905" y="3143010"/>
            <a:ext cx="3803287" cy="1200329"/>
          </a:xfrm>
          <a:prstGeom prst="rect">
            <a:avLst/>
          </a:prstGeom>
        </p:spPr>
        <p:txBody>
          <a:bodyPr wrap="square">
            <a:spAutoFit/>
          </a:bodyPr>
          <a:lstStyle/>
          <a:p>
            <a:r>
              <a:rPr lang="ru-RU" dirty="0"/>
              <a:t>-9, 17, -16, -50, 19, -26, 28, 8, 12, 14, </a:t>
            </a:r>
          </a:p>
          <a:p>
            <a:r>
              <a:rPr lang="ru-RU" dirty="0"/>
              <a:t>0</a:t>
            </a:r>
          </a:p>
          <a:p>
            <a:r>
              <a:rPr lang="ru-RU" dirty="0"/>
              <a:t>28, 19, 17, 14, 12, 8, -9, -16, -26, -50,</a:t>
            </a:r>
          </a:p>
          <a:p>
            <a:r>
              <a:rPr lang="ru-RU" dirty="0"/>
              <a:t>31</a:t>
            </a:r>
          </a:p>
        </p:txBody>
      </p:sp>
      <p:pic>
        <p:nvPicPr>
          <p:cNvPr id="11" name="Picture 2" descr="Тяжелое время / стена :: часы :: смешные картинки (фото приколы) / смешные  картинки и другие приколы: комиксы, гиф анимация, видео, лучший  интеллектуальный юмо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92" y="4343339"/>
            <a:ext cx="48768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70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Сигнатура лямбды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557739" y="1202681"/>
            <a:ext cx="11076522" cy="1477328"/>
          </a:xfrm>
          <a:prstGeom prst="rect">
            <a:avLst/>
          </a:prstGeom>
        </p:spPr>
        <p:txBody>
          <a:bodyPr wrap="square">
            <a:spAutoFit/>
          </a:bodyPr>
          <a:lstStyle/>
          <a:p>
            <a:r>
              <a:rPr lang="ru-RU" b="1" dirty="0"/>
              <a:t>Лямбда выражения </a:t>
            </a:r>
            <a:r>
              <a:rPr lang="ru-RU" dirty="0"/>
              <a:t>– техника программирования, сочетающая в себе преимущества указателей на функции и функциональных объектов, позволяет избежать неудобств. Как и функциональные объекты, лямбда выражения позволяют хранить состояния, но их компактный синтаксис в отличие от функциональных объектов не требует объявления класса. Лямбда выражения позволяют вам писать более компактный код и избежать ошибок, нежели используя функциональные объекты</a:t>
            </a:r>
            <a:r>
              <a:rPr lang="ru-RU" dirty="0" smtClean="0"/>
              <a:t>.</a:t>
            </a:r>
            <a:endParaRPr lang="ru-RU" dirty="0"/>
          </a:p>
        </p:txBody>
      </p:sp>
      <p:grpSp>
        <p:nvGrpSpPr>
          <p:cNvPr id="10" name="Группа 9"/>
          <p:cNvGrpSpPr/>
          <p:nvPr/>
        </p:nvGrpSpPr>
        <p:grpSpPr>
          <a:xfrm>
            <a:off x="1360386" y="3141311"/>
            <a:ext cx="9471229" cy="2685621"/>
            <a:chOff x="1438197" y="3141311"/>
            <a:chExt cx="9471229" cy="2685621"/>
          </a:xfrm>
        </p:grpSpPr>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97" y="3141311"/>
              <a:ext cx="3864674" cy="2685621"/>
            </a:xfrm>
            <a:prstGeom prst="rect">
              <a:avLst/>
            </a:prstGeom>
          </p:spPr>
        </p:pic>
        <p:sp>
          <p:nvSpPr>
            <p:cNvPr id="12" name="Прямоугольник 11"/>
            <p:cNvSpPr/>
            <p:nvPr/>
          </p:nvSpPr>
          <p:spPr>
            <a:xfrm>
              <a:off x="5302871" y="3611304"/>
              <a:ext cx="5606555" cy="1754326"/>
            </a:xfrm>
            <a:prstGeom prst="rect">
              <a:avLst/>
            </a:prstGeom>
          </p:spPr>
          <p:txBody>
            <a:bodyPr wrap="square">
              <a:spAutoFit/>
            </a:bodyPr>
            <a:lstStyle/>
            <a:p>
              <a:r>
                <a:rPr lang="ru-RU" dirty="0">
                  <a:solidFill>
                    <a:srgbClr val="222222"/>
                  </a:solidFill>
                </a:rPr>
                <a:t>1) Маска переменных</a:t>
              </a:r>
              <a:r>
                <a:rPr lang="ru-RU" dirty="0"/>
                <a:t/>
              </a:r>
              <a:br>
                <a:rPr lang="ru-RU" dirty="0"/>
              </a:br>
              <a:r>
                <a:rPr lang="ru-RU" dirty="0">
                  <a:solidFill>
                    <a:srgbClr val="222222"/>
                  </a:solidFill>
                </a:rPr>
                <a:t>2) Список параметров</a:t>
              </a:r>
              <a:r>
                <a:rPr lang="ru-RU" dirty="0"/>
                <a:t/>
              </a:r>
              <a:br>
                <a:rPr lang="ru-RU" dirty="0"/>
              </a:br>
              <a:r>
                <a:rPr lang="ru-RU" dirty="0">
                  <a:solidFill>
                    <a:srgbClr val="222222"/>
                  </a:solidFill>
                </a:rPr>
                <a:t>3) Изменение параметра, переданного по значению</a:t>
              </a:r>
              <a:r>
                <a:rPr lang="ru-RU" dirty="0"/>
                <a:t/>
              </a:r>
              <a:br>
                <a:rPr lang="ru-RU" dirty="0"/>
              </a:br>
              <a:r>
                <a:rPr lang="ru-RU" dirty="0">
                  <a:solidFill>
                    <a:srgbClr val="222222"/>
                  </a:solidFill>
                </a:rPr>
                <a:t>4) Спецификация исключения</a:t>
              </a:r>
              <a:r>
                <a:rPr lang="ru-RU" dirty="0"/>
                <a:t/>
              </a:r>
              <a:br>
                <a:rPr lang="ru-RU" dirty="0"/>
              </a:br>
              <a:r>
                <a:rPr lang="ru-RU" dirty="0">
                  <a:solidFill>
                    <a:srgbClr val="222222"/>
                  </a:solidFill>
                </a:rPr>
                <a:t>5) Возвращаемый тип</a:t>
              </a:r>
              <a:r>
                <a:rPr lang="ru-RU" dirty="0"/>
                <a:t/>
              </a:r>
              <a:br>
                <a:rPr lang="ru-RU" dirty="0"/>
              </a:br>
              <a:r>
                <a:rPr lang="ru-RU" dirty="0">
                  <a:solidFill>
                    <a:srgbClr val="222222"/>
                  </a:solidFill>
                </a:rPr>
                <a:t>6) Тело лямбда выражения</a:t>
              </a:r>
              <a:endParaRPr lang="ru-RU" dirty="0"/>
            </a:p>
          </p:txBody>
        </p:sp>
      </p:grpSp>
      <p:pic>
        <p:nvPicPr>
          <p:cNvPr id="13" name="Picture 2" descr="Продолжаем буйствовать / Коллективное творчество(БЛ) :: Бесконечное лето ::  Ru VN (Русскоязычные визуальные новеллы,Отечественные визуальные новеллы)  :: Визуальные новеллы :: фэндомы / картинки, комиксы, интересные  тематические стать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337" y="4924474"/>
            <a:ext cx="2406555" cy="180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18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Части </a:t>
            </a:r>
            <a:r>
              <a:rPr lang="ru-RU" sz="3200" dirty="0" err="1" smtClean="0">
                <a:solidFill>
                  <a:schemeClr val="accent1">
                    <a:lumMod val="75000"/>
                  </a:schemeClr>
                </a:solidFill>
                <a:latin typeface="Arial" panose="020B0604020202020204" pitchFamily="34" charset="0"/>
                <a:cs typeface="Arial" panose="020B0604020202020204" pitchFamily="34" charset="0"/>
              </a:rPr>
              <a:t>сгнатуры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170" y="1219410"/>
            <a:ext cx="11096078" cy="5355312"/>
          </a:xfrm>
          <a:prstGeom prst="rect">
            <a:avLst/>
          </a:prstGeom>
        </p:spPr>
        <p:txBody>
          <a:bodyPr wrap="square">
            <a:spAutoFit/>
          </a:bodyPr>
          <a:lstStyle/>
          <a:p>
            <a:r>
              <a:rPr lang="ru-RU" b="1" dirty="0">
                <a:solidFill>
                  <a:srgbClr val="222222"/>
                </a:solidFill>
              </a:rPr>
              <a:t>Маска переменных</a:t>
            </a:r>
            <a:r>
              <a:rPr lang="ru-RU" dirty="0"/>
              <a:t/>
            </a:r>
            <a:br>
              <a:rPr lang="ru-RU" dirty="0"/>
            </a:br>
            <a:r>
              <a:rPr lang="ru-RU" dirty="0">
                <a:solidFill>
                  <a:srgbClr val="222222"/>
                </a:solidFill>
              </a:rPr>
              <a:t>Лямбда выражение может получать доступ практически к любым переменным и использовать их внутри тела. Снимок определяет способ получения параметров телом лямбда выражения. Доступ к переменным, перед которыми стоит амперсанд (&amp;), осуществляется по ссылке, а перед которыми нет амперсанда, соответственно </a:t>
            </a:r>
            <a:r>
              <a:rPr lang="ru-RU" dirty="0"/>
              <a:t>по значению. Пустая маска ([]) означает, что тело выражения не имеет доступа к переменным.</a:t>
            </a:r>
          </a:p>
          <a:p>
            <a:pPr marL="285750" indent="-285750">
              <a:buFont typeface="Arial" panose="020B0604020202020204" pitchFamily="34" charset="0"/>
              <a:buChar char="•"/>
            </a:pPr>
            <a:r>
              <a:rPr lang="ru-RU" b="1" dirty="0"/>
              <a:t>[</a:t>
            </a:r>
            <a:r>
              <a:rPr lang="ru-RU" b="1" dirty="0" err="1"/>
              <a:t>a,&amp;b</a:t>
            </a:r>
            <a:r>
              <a:rPr lang="ru-RU" b="1" dirty="0"/>
              <a:t>] </a:t>
            </a:r>
            <a:r>
              <a:rPr lang="ru-RU" dirty="0"/>
              <a:t>где a захвачена по значению, а b захвачена по ссылке.</a:t>
            </a:r>
          </a:p>
          <a:p>
            <a:pPr marL="285750" indent="-285750">
              <a:buFont typeface="Arial" panose="020B0604020202020204" pitchFamily="34" charset="0"/>
              <a:buChar char="•"/>
            </a:pPr>
            <a:r>
              <a:rPr lang="ru-RU" b="1" dirty="0"/>
              <a:t>[</a:t>
            </a:r>
            <a:r>
              <a:rPr lang="ru-RU" b="1" dirty="0" err="1"/>
              <a:t>this</a:t>
            </a:r>
            <a:r>
              <a:rPr lang="ru-RU" b="1" dirty="0"/>
              <a:t>]</a:t>
            </a:r>
            <a:r>
              <a:rPr lang="ru-RU" dirty="0"/>
              <a:t> захватывает указатель </a:t>
            </a:r>
            <a:r>
              <a:rPr lang="ru-RU" dirty="0" err="1"/>
              <a:t>this</a:t>
            </a:r>
            <a:r>
              <a:rPr lang="ru-RU" dirty="0"/>
              <a:t> по значению.</a:t>
            </a:r>
          </a:p>
          <a:p>
            <a:pPr marL="285750" indent="-285750">
              <a:buFont typeface="Arial" panose="020B0604020202020204" pitchFamily="34" charset="0"/>
              <a:buChar char="•"/>
            </a:pPr>
            <a:r>
              <a:rPr lang="ru-RU" b="1" dirty="0"/>
              <a:t>[&amp;]</a:t>
            </a:r>
            <a:r>
              <a:rPr lang="ru-RU" dirty="0"/>
              <a:t> захват всех символов по ссылке</a:t>
            </a:r>
          </a:p>
          <a:p>
            <a:pPr marL="285750" indent="-285750">
              <a:buFont typeface="Arial" panose="020B0604020202020204" pitchFamily="34" charset="0"/>
              <a:buChar char="•"/>
            </a:pPr>
            <a:r>
              <a:rPr lang="ru-RU" b="1" dirty="0"/>
              <a:t>[=]</a:t>
            </a:r>
            <a:r>
              <a:rPr lang="ru-RU" dirty="0"/>
              <a:t> захват всех символов по значению</a:t>
            </a:r>
          </a:p>
          <a:p>
            <a:pPr marL="285750" indent="-285750">
              <a:buFont typeface="Arial" panose="020B0604020202020204" pitchFamily="34" charset="0"/>
              <a:buChar char="•"/>
            </a:pPr>
            <a:r>
              <a:rPr lang="ru-RU" b="1" dirty="0"/>
              <a:t>[]</a:t>
            </a:r>
            <a:r>
              <a:rPr lang="ru-RU" dirty="0"/>
              <a:t> ничего не захватывает</a:t>
            </a:r>
            <a:endParaRPr lang="ru-RU" dirty="0">
              <a:solidFill>
                <a:srgbClr val="222222"/>
              </a:solidFill>
            </a:endParaRPr>
          </a:p>
          <a:p>
            <a:r>
              <a:rPr lang="ru-RU" b="1" dirty="0">
                <a:solidFill>
                  <a:srgbClr val="222222"/>
                </a:solidFill>
              </a:rPr>
              <a:t>Список параметров</a:t>
            </a:r>
            <a:r>
              <a:rPr lang="ru-RU" dirty="0"/>
              <a:t/>
            </a:r>
            <a:br>
              <a:rPr lang="ru-RU" dirty="0"/>
            </a:br>
            <a:r>
              <a:rPr lang="ru-RU" dirty="0">
                <a:solidFill>
                  <a:srgbClr val="222222"/>
                </a:solidFill>
              </a:rPr>
              <a:t>Список параметров лямбда выражения содержит список параметров для функции, у которых существуют следующим </a:t>
            </a:r>
            <a:r>
              <a:rPr lang="ru-RU" dirty="0" smtClean="0">
                <a:solidFill>
                  <a:srgbClr val="222222"/>
                </a:solidFill>
              </a:rPr>
              <a:t>ограничения:</a:t>
            </a:r>
            <a:endParaRPr lang="en-US" dirty="0"/>
          </a:p>
          <a:p>
            <a:pPr marL="342900" indent="-342900">
              <a:buFont typeface="+mj-lt"/>
              <a:buAutoNum type="arabicPeriod"/>
            </a:pPr>
            <a:r>
              <a:rPr lang="ru-RU" dirty="0" smtClean="0">
                <a:solidFill>
                  <a:srgbClr val="222222"/>
                </a:solidFill>
              </a:rPr>
              <a:t>Список </a:t>
            </a:r>
            <a:r>
              <a:rPr lang="ru-RU" dirty="0">
                <a:solidFill>
                  <a:srgbClr val="222222"/>
                </a:solidFill>
              </a:rPr>
              <a:t>параметров не может содержать значения по </a:t>
            </a:r>
            <a:r>
              <a:rPr lang="ru-RU" dirty="0" smtClean="0">
                <a:solidFill>
                  <a:srgbClr val="222222"/>
                </a:solidFill>
              </a:rPr>
              <a:t>умолчанию</a:t>
            </a:r>
            <a:endParaRPr lang="en-US" dirty="0"/>
          </a:p>
          <a:p>
            <a:pPr marL="342900" indent="-342900">
              <a:buFont typeface="+mj-lt"/>
              <a:buAutoNum type="arabicPeriod"/>
            </a:pPr>
            <a:r>
              <a:rPr lang="ru-RU" dirty="0" smtClean="0">
                <a:solidFill>
                  <a:srgbClr val="222222"/>
                </a:solidFill>
              </a:rPr>
              <a:t>Не </a:t>
            </a:r>
            <a:r>
              <a:rPr lang="ru-RU" dirty="0">
                <a:solidFill>
                  <a:srgbClr val="222222"/>
                </a:solidFill>
              </a:rPr>
              <a:t>может содержать неименованные </a:t>
            </a:r>
            <a:r>
              <a:rPr lang="ru-RU" dirty="0" smtClean="0">
                <a:solidFill>
                  <a:srgbClr val="222222"/>
                </a:solidFill>
              </a:rPr>
              <a:t>параметры</a:t>
            </a:r>
            <a:endParaRPr lang="en-US" dirty="0"/>
          </a:p>
          <a:p>
            <a:pPr marL="342900" indent="-342900">
              <a:buFont typeface="+mj-lt"/>
              <a:buAutoNum type="arabicPeriod"/>
            </a:pPr>
            <a:r>
              <a:rPr lang="ru-RU" dirty="0" smtClean="0">
                <a:solidFill>
                  <a:srgbClr val="222222"/>
                </a:solidFill>
              </a:rPr>
              <a:t>Ограниченное </a:t>
            </a:r>
            <a:r>
              <a:rPr lang="ru-RU" dirty="0">
                <a:solidFill>
                  <a:srgbClr val="222222"/>
                </a:solidFill>
              </a:rPr>
              <a:t>число параметров</a:t>
            </a:r>
          </a:p>
          <a:p>
            <a:r>
              <a:rPr lang="ru-RU" dirty="0">
                <a:solidFill>
                  <a:srgbClr val="212529"/>
                </a:solidFill>
                <a:latin typeface="Roboto"/>
              </a:rPr>
              <a:t>В стандарте </a:t>
            </a:r>
            <a:r>
              <a:rPr lang="ru-RU" b="1" dirty="0">
                <a:solidFill>
                  <a:srgbClr val="212529"/>
                </a:solidFill>
                <a:latin typeface="Roboto"/>
              </a:rPr>
              <a:t>C++14 </a:t>
            </a:r>
            <a:r>
              <a:rPr lang="ru-RU" dirty="0">
                <a:solidFill>
                  <a:srgbClr val="212529"/>
                </a:solidFill>
                <a:latin typeface="Roboto"/>
              </a:rPr>
              <a:t>появилась возможность определять аргументы лямбда функций как </a:t>
            </a:r>
            <a:r>
              <a:rPr lang="ru-RU" dirty="0" err="1">
                <a:solidFill>
                  <a:srgbClr val="212529"/>
                </a:solidFill>
                <a:latin typeface="Roboto"/>
              </a:rPr>
              <a:t>auto</a:t>
            </a:r>
            <a:r>
              <a:rPr lang="ru-RU" dirty="0">
                <a:solidFill>
                  <a:srgbClr val="212529"/>
                </a:solidFill>
                <a:latin typeface="Roboto"/>
              </a:rPr>
              <a:t>, за счёт чего лямбда функцию можно передавать в качестве аргумента самой себе по ссылке. </a:t>
            </a:r>
            <a:endParaRPr lang="ru-RU" dirty="0">
              <a:solidFill>
                <a:srgbClr val="222222"/>
              </a:solidFill>
            </a:endParaRPr>
          </a:p>
          <a:p>
            <a:endParaRPr lang="ru-RU" dirty="0"/>
          </a:p>
        </p:txBody>
      </p:sp>
      <p:sp>
        <p:nvSpPr>
          <p:cNvPr id="10" name="Прямоугольник 9"/>
          <p:cNvSpPr/>
          <p:nvPr/>
        </p:nvSpPr>
        <p:spPr>
          <a:xfrm>
            <a:off x="5908621" y="3943232"/>
            <a:ext cx="4572000" cy="369332"/>
          </a:xfrm>
          <a:prstGeom prst="rect">
            <a:avLst/>
          </a:prstGeom>
        </p:spPr>
        <p:txBody>
          <a:bodyPr>
            <a:spAutoFit/>
          </a:bodyPr>
          <a:lstStyle/>
          <a:p>
            <a:endParaRPr lang="ru-RU" dirty="0"/>
          </a:p>
        </p:txBody>
      </p:sp>
      <p:sp>
        <p:nvSpPr>
          <p:cNvPr id="11" name="Прямоугольник 10"/>
          <p:cNvSpPr/>
          <p:nvPr/>
        </p:nvSpPr>
        <p:spPr>
          <a:xfrm>
            <a:off x="1601797" y="4972467"/>
            <a:ext cx="4572000" cy="369332"/>
          </a:xfrm>
          <a:prstGeom prst="rect">
            <a:avLst/>
          </a:prstGeom>
        </p:spPr>
        <p:txBody>
          <a:bodyPr>
            <a:spAutoFit/>
          </a:bodyPr>
          <a:lstStyle/>
          <a:p>
            <a:endParaRPr lang="ru-RU" dirty="0"/>
          </a:p>
        </p:txBody>
      </p:sp>
      <p:pic>
        <p:nvPicPr>
          <p:cNvPr id="12" name="Picture 2" descr="Создать мем Ты хочешь меня опять довести д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510" y="2427079"/>
            <a:ext cx="1753053" cy="175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78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Части сигнатуры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489866"/>
            <a:ext cx="11014326" cy="4247317"/>
          </a:xfrm>
          <a:prstGeom prst="rect">
            <a:avLst/>
          </a:prstGeom>
        </p:spPr>
        <p:txBody>
          <a:bodyPr wrap="square">
            <a:spAutoFit/>
          </a:bodyPr>
          <a:lstStyle/>
          <a:p>
            <a:r>
              <a:rPr lang="ru-RU" b="1" dirty="0">
                <a:solidFill>
                  <a:srgbClr val="222222"/>
                </a:solidFill>
              </a:rPr>
              <a:t>Изменение параметра переданного по значению</a:t>
            </a:r>
            <a:r>
              <a:rPr lang="ru-RU" dirty="0"/>
              <a:t/>
            </a:r>
            <a:br>
              <a:rPr lang="ru-RU" dirty="0"/>
            </a:br>
            <a:r>
              <a:rPr lang="ru-RU" dirty="0">
                <a:solidFill>
                  <a:srgbClr val="222222"/>
                </a:solidFill>
              </a:rPr>
              <a:t>Спецификация позволяет разрешить телу лямбда выражения и заменить переменные, полученные по значению.</a:t>
            </a:r>
            <a:endParaRPr lang="ru-RU" b="1" dirty="0"/>
          </a:p>
          <a:p>
            <a:r>
              <a:rPr lang="ru-RU" b="1" dirty="0"/>
              <a:t>Спецификация исключений</a:t>
            </a:r>
            <a:r>
              <a:rPr lang="ru-RU" dirty="0"/>
              <a:t/>
            </a:r>
            <a:br>
              <a:rPr lang="ru-RU" dirty="0"/>
            </a:br>
            <a:r>
              <a:rPr lang="ru-RU" dirty="0"/>
              <a:t>Лямбда выражения может включать в себя спецификацию исключения, которая позволяет телу не создавать исключения.</a:t>
            </a:r>
          </a:p>
          <a:p>
            <a:r>
              <a:rPr lang="ru-RU" b="1" dirty="0"/>
              <a:t>Тело лямбда выражения</a:t>
            </a:r>
            <a:r>
              <a:rPr lang="ru-RU" dirty="0"/>
              <a:t/>
            </a:r>
            <a:br>
              <a:rPr lang="ru-RU" dirty="0"/>
            </a:br>
            <a:r>
              <a:rPr lang="ru-RU" dirty="0"/>
              <a:t>На тело выражения накладываются идентичные ограничения, как на блок кода или метод.</a:t>
            </a:r>
            <a:endParaRPr lang="ru-RU" b="1" dirty="0"/>
          </a:p>
          <a:p>
            <a:r>
              <a:rPr lang="ru-RU" b="1" dirty="0"/>
              <a:t>Возвращаемый тип</a:t>
            </a:r>
            <a:r>
              <a:rPr lang="ru-RU" dirty="0"/>
              <a:t/>
            </a:r>
            <a:br>
              <a:rPr lang="ru-RU" dirty="0"/>
            </a:br>
            <a:r>
              <a:rPr lang="ru-RU" dirty="0"/>
              <a:t>Спецификация определяет возвращаемый тип лямбда выражения. Вы можете не использовать данную конструкцию, если тело выражения имеет только одну инструкцию “</a:t>
            </a:r>
            <a:r>
              <a:rPr lang="ru-RU" b="1" dirty="0" err="1"/>
              <a:t>return</a:t>
            </a:r>
            <a:r>
              <a:rPr lang="ru-RU" dirty="0"/>
              <a:t>” или не возвращает значения вообще. Если тело содержит только одну “</a:t>
            </a:r>
            <a:r>
              <a:rPr lang="ru-RU" b="1" dirty="0" err="1"/>
              <a:t>return</a:t>
            </a:r>
            <a:r>
              <a:rPr lang="ru-RU" dirty="0"/>
              <a:t>” инструкцию, компилятор установит возвращаемый тип лямбда выражения идентичный типу “</a:t>
            </a:r>
            <a:r>
              <a:rPr lang="ru-RU" b="1" dirty="0" err="1"/>
              <a:t>return</a:t>
            </a:r>
            <a:r>
              <a:rPr lang="ru-RU" dirty="0"/>
              <a:t>” инструкции.</a:t>
            </a:r>
          </a:p>
          <a:p>
            <a:r>
              <a:rPr lang="ru-RU" dirty="0"/>
              <a:t>Это означает, что лямбда функция может использовать не только переменные, которые передаются ей в качестве параметров, но и какие-либо объекты, которые были объявлены вне </a:t>
            </a:r>
            <a:r>
              <a:rPr lang="ru-RU" b="1" dirty="0" err="1"/>
              <a:t>лямда</a:t>
            </a:r>
            <a:r>
              <a:rPr lang="ru-RU" b="1" dirty="0"/>
              <a:t>-функции</a:t>
            </a:r>
            <a:r>
              <a:rPr lang="ru-RU" dirty="0" smtClean="0"/>
              <a:t>.</a:t>
            </a:r>
            <a:endParaRPr lang="ru-RU" dirty="0"/>
          </a:p>
        </p:txBody>
      </p:sp>
    </p:spTree>
    <p:extLst>
      <p:ext uri="{BB962C8B-B14F-4D97-AF65-F5344CB8AC3E}">
        <p14:creationId xmlns:p14="http://schemas.microsoft.com/office/powerpoint/2010/main" val="39127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Дополнительные подробности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1012876" cy="4801314"/>
          </a:xfrm>
          <a:prstGeom prst="rect">
            <a:avLst/>
          </a:prstGeom>
        </p:spPr>
        <p:txBody>
          <a:bodyPr wrap="square">
            <a:spAutoFit/>
          </a:bodyPr>
          <a:lstStyle/>
          <a:p>
            <a:r>
              <a:rPr lang="ru-RU" dirty="0">
                <a:solidFill>
                  <a:srgbClr val="212529"/>
                </a:solidFill>
              </a:rPr>
              <a:t>Лямбда функция создаёт безымянный временный объект уникального безымянного </a:t>
            </a:r>
            <a:r>
              <a:rPr lang="ru-RU" dirty="0" err="1">
                <a:solidFill>
                  <a:srgbClr val="212529"/>
                </a:solidFill>
              </a:rPr>
              <a:t>non-union</a:t>
            </a:r>
            <a:r>
              <a:rPr lang="ru-RU" dirty="0">
                <a:solidFill>
                  <a:srgbClr val="212529"/>
                </a:solidFill>
              </a:rPr>
              <a:t>, </a:t>
            </a:r>
            <a:r>
              <a:rPr lang="ru-RU" dirty="0" err="1">
                <a:solidFill>
                  <a:srgbClr val="212529"/>
                </a:solidFill>
              </a:rPr>
              <a:t>non-aggregate</a:t>
            </a:r>
            <a:r>
              <a:rPr lang="ru-RU" dirty="0">
                <a:solidFill>
                  <a:srgbClr val="212529"/>
                </a:solidFill>
              </a:rPr>
              <a:t> типа, известного как </a:t>
            </a:r>
            <a:r>
              <a:rPr lang="ru-RU" i="1" dirty="0">
                <a:solidFill>
                  <a:srgbClr val="212529"/>
                </a:solidFill>
              </a:rPr>
              <a:t>тип замыкания. </a:t>
            </a:r>
            <a:r>
              <a:rPr lang="ru-RU" dirty="0">
                <a:solidFill>
                  <a:srgbClr val="212529"/>
                </a:solidFill>
              </a:rPr>
              <a:t>Благодаря введению оператора </a:t>
            </a:r>
            <a:r>
              <a:rPr lang="ru-RU" b="1" dirty="0" err="1">
                <a:solidFill>
                  <a:srgbClr val="212529"/>
                </a:solidFill>
              </a:rPr>
              <a:t>auto</a:t>
            </a:r>
            <a:r>
              <a:rPr lang="ru-RU" b="1" dirty="0">
                <a:solidFill>
                  <a:srgbClr val="212529"/>
                </a:solidFill>
              </a:rPr>
              <a:t> </a:t>
            </a:r>
            <a:r>
              <a:rPr lang="ru-RU" dirty="0">
                <a:solidFill>
                  <a:srgbClr val="212529"/>
                </a:solidFill>
              </a:rPr>
              <a:t>в современном стандарте C++ можно объявить объект лямбда функции довольно легко, без прописывания объявления функтора ( </a:t>
            </a:r>
            <a:r>
              <a:rPr lang="ru-RU" b="1" dirty="0" err="1">
                <a:solidFill>
                  <a:srgbClr val="212529"/>
                </a:solidFill>
              </a:rPr>
              <a:t>std</a:t>
            </a:r>
            <a:r>
              <a:rPr lang="ru-RU" b="1" dirty="0">
                <a:solidFill>
                  <a:srgbClr val="212529"/>
                </a:solidFill>
              </a:rPr>
              <a:t>::</a:t>
            </a:r>
            <a:r>
              <a:rPr lang="ru-RU" b="1" dirty="0" err="1">
                <a:solidFill>
                  <a:srgbClr val="212529"/>
                </a:solidFill>
              </a:rPr>
              <a:t>function</a:t>
            </a:r>
            <a:r>
              <a:rPr lang="ru-RU" b="1" dirty="0">
                <a:solidFill>
                  <a:srgbClr val="212529"/>
                </a:solidFill>
              </a:rPr>
              <a:t> </a:t>
            </a:r>
            <a:r>
              <a:rPr lang="ru-RU" dirty="0">
                <a:solidFill>
                  <a:srgbClr val="212529"/>
                </a:solidFill>
              </a:rPr>
              <a:t>) со всеми </a:t>
            </a:r>
            <a:r>
              <a:rPr lang="ru-RU" dirty="0" smtClean="0">
                <a:solidFill>
                  <a:srgbClr val="212529"/>
                </a:solidFill>
              </a:rPr>
              <a:t>параметрами </a:t>
            </a:r>
            <a:r>
              <a:rPr lang="ru-RU" dirty="0">
                <a:solidFill>
                  <a:srgbClr val="212529"/>
                </a:solidFill>
              </a:rPr>
              <a:t>и возвращаемыми значениями, что делает код более простым и читаемым</a:t>
            </a:r>
            <a:endParaRPr lang="ru-RU" dirty="0"/>
          </a:p>
          <a:p>
            <a:endParaRPr lang="ru-RU" dirty="0"/>
          </a:p>
          <a:p>
            <a:r>
              <a:rPr lang="ru-RU" dirty="0"/>
              <a:t>Возможные варианты синтаксиса лямбда функций</a:t>
            </a:r>
          </a:p>
          <a:p>
            <a:endParaRPr lang="ru-RU" dirty="0"/>
          </a:p>
          <a:p>
            <a:pPr marL="285750" indent="-285750">
              <a:buFont typeface="Arial" panose="020B0604020202020204" pitchFamily="34" charset="0"/>
              <a:buChar char="•"/>
            </a:pPr>
            <a:r>
              <a:rPr lang="ru-RU" dirty="0"/>
              <a:t>[ </a:t>
            </a:r>
            <a:r>
              <a:rPr lang="en-US" dirty="0"/>
              <a:t>capture ] ( </a:t>
            </a:r>
            <a:r>
              <a:rPr lang="en-US" dirty="0" err="1"/>
              <a:t>params</a:t>
            </a:r>
            <a:r>
              <a:rPr lang="en-US" dirty="0"/>
              <a:t> ) mutable exception attribute -&gt; ret { body }</a:t>
            </a:r>
          </a:p>
          <a:p>
            <a:pPr marL="285750" indent="-285750">
              <a:buFont typeface="Arial" panose="020B0604020202020204" pitchFamily="34" charset="0"/>
              <a:buChar char="•"/>
            </a:pPr>
            <a:r>
              <a:rPr lang="en-US" dirty="0"/>
              <a:t>[ capture ] ( </a:t>
            </a:r>
            <a:r>
              <a:rPr lang="en-US" dirty="0" err="1"/>
              <a:t>params</a:t>
            </a:r>
            <a:r>
              <a:rPr lang="en-US" dirty="0"/>
              <a:t> ) -&gt; ret { body }</a:t>
            </a:r>
          </a:p>
          <a:p>
            <a:pPr marL="285750" indent="-285750">
              <a:buFont typeface="Arial" panose="020B0604020202020204" pitchFamily="34" charset="0"/>
              <a:buChar char="•"/>
            </a:pPr>
            <a:r>
              <a:rPr lang="en-US" dirty="0"/>
              <a:t>[ capture ] ( </a:t>
            </a:r>
            <a:r>
              <a:rPr lang="en-US" dirty="0" err="1"/>
              <a:t>params</a:t>
            </a:r>
            <a:r>
              <a:rPr lang="en-US" dirty="0"/>
              <a:t> ) { body }</a:t>
            </a:r>
          </a:p>
          <a:p>
            <a:pPr marL="285750" indent="-285750">
              <a:buFont typeface="Arial" panose="020B0604020202020204" pitchFamily="34" charset="0"/>
              <a:buChar char="•"/>
            </a:pPr>
            <a:r>
              <a:rPr lang="en-US" dirty="0"/>
              <a:t>[ capture ] { body }</a:t>
            </a:r>
            <a:endParaRPr lang="ru-RU" dirty="0"/>
          </a:p>
          <a:p>
            <a:endParaRPr lang="ru-RU" dirty="0">
              <a:solidFill>
                <a:srgbClr val="212529"/>
              </a:solidFill>
            </a:endParaRPr>
          </a:p>
          <a:p>
            <a:r>
              <a:rPr lang="ru-RU" dirty="0">
                <a:solidFill>
                  <a:srgbClr val="212529"/>
                </a:solidFill>
              </a:rPr>
              <a:t>Не имеет смысла объявлять функцию или метод в классе, если эта функция используется в одном единственном месте кода. Это как минимум будет усложнять интерфейс класса, если на каждый чих будем писать новые методы. Гораздо лучше объявить лямбду внутри другого метода, где она должна выполняться. Это касается всех лямбда функций, как обычных, так и рекурсивных.</a:t>
            </a:r>
            <a:endParaRPr lang="ru-RU" dirty="0"/>
          </a:p>
        </p:txBody>
      </p:sp>
    </p:spTree>
    <p:extLst>
      <p:ext uri="{BB962C8B-B14F-4D97-AF65-F5344CB8AC3E}">
        <p14:creationId xmlns:p14="http://schemas.microsoft.com/office/powerpoint/2010/main" val="3771963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1211123" y="1047361"/>
            <a:ext cx="9572531" cy="5447645"/>
            <a:chOff x="875168" y="517803"/>
            <a:chExt cx="9572531" cy="5447645"/>
          </a:xfrm>
        </p:grpSpPr>
        <p:sp>
          <p:nvSpPr>
            <p:cNvPr id="10" name="Прямоугольник 9"/>
            <p:cNvSpPr/>
            <p:nvPr/>
          </p:nvSpPr>
          <p:spPr>
            <a:xfrm>
              <a:off x="875168" y="517803"/>
              <a:ext cx="8564578" cy="5447645"/>
            </a:xfrm>
            <a:prstGeom prst="rect">
              <a:avLst/>
            </a:prstGeom>
          </p:spPr>
          <p:txBody>
            <a:bodyPr wrap="square">
              <a:spAutoFit/>
            </a:bodyPr>
            <a:lstStyle/>
            <a:p>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srand</a:t>
              </a:r>
              <a:r>
                <a:rPr lang="en-US" sz="1200" dirty="0">
                  <a:solidFill>
                    <a:srgbClr val="000000"/>
                  </a:solidFill>
                  <a:latin typeface="Consolas" panose="020B0609020204030204" pitchFamily="49" charset="0"/>
                </a:rPr>
                <a:t>(time(</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vector&lt;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 v(</a:t>
              </a:r>
              <a:r>
                <a:rPr lang="en-US" sz="1200" dirty="0">
                  <a:solidFill>
                    <a:srgbClr val="098658"/>
                  </a:solidFill>
                  <a:latin typeface="Consolas" panose="020B0609020204030204" pitchFamily="49" charset="0"/>
                </a:rPr>
                <a:t>100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auto</a:t>
              </a:r>
              <a:r>
                <a:rPr lang="en-US" sz="1200" dirty="0">
                  <a:solidFill>
                    <a:srgbClr val="000000"/>
                  </a:solidFill>
                  <a:latin typeface="Consolas" panose="020B0609020204030204" pitchFamily="49" charset="0"/>
                </a:rPr>
                <a:t>&amp; el: v){</a:t>
              </a:r>
            </a:p>
            <a:p>
              <a:r>
                <a:rPr lang="en-US" sz="1200" dirty="0">
                  <a:solidFill>
                    <a:srgbClr val="000000"/>
                  </a:solidFill>
                  <a:latin typeface="Consolas" panose="020B0609020204030204" pitchFamily="49" charset="0"/>
                </a:rPr>
                <a:t>        el = -</a:t>
              </a:r>
              <a:r>
                <a:rPr lang="en-US" sz="1200" dirty="0">
                  <a:solidFill>
                    <a:srgbClr val="098658"/>
                  </a:solidFill>
                  <a:latin typeface="Consolas" panose="020B0609020204030204" pitchFamily="49" charset="0"/>
                </a:rPr>
                <a:t>50</a:t>
              </a:r>
              <a:r>
                <a:rPr lang="en-US" sz="1200" dirty="0">
                  <a:solidFill>
                    <a:srgbClr val="000000"/>
                  </a:solidFill>
                  <a:latin typeface="Consolas" panose="020B0609020204030204" pitchFamily="49" charset="0"/>
                </a:rPr>
                <a:t> + rand() % </a:t>
              </a:r>
              <a:r>
                <a:rPr lang="en-US" sz="1200" dirty="0">
                  <a:solidFill>
                    <a:srgbClr val="098658"/>
                  </a:solidFill>
                  <a:latin typeface="Consolas" panose="020B0609020204030204" pitchFamily="49" charset="0"/>
                </a:rPr>
                <a:t>100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positives = </a:t>
              </a:r>
              <a:r>
                <a:rPr lang="en-US" sz="1200" dirty="0" err="1">
                  <a:solidFill>
                    <a:srgbClr val="000000"/>
                  </a:solidFill>
                  <a:latin typeface="Consolas" panose="020B0609020204030204" pitchFamily="49" charset="0"/>
                </a:rPr>
                <a:t>count_if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v.begin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v.end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el){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el &gt;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negatives = </a:t>
              </a:r>
              <a:r>
                <a:rPr lang="en-US" sz="1200" dirty="0" err="1">
                  <a:solidFill>
                    <a:srgbClr val="000000"/>
                  </a:solidFill>
                  <a:latin typeface="Consolas" panose="020B0609020204030204" pitchFamily="49" charset="0"/>
                </a:rPr>
                <a:t>v.size</a:t>
              </a:r>
              <a:r>
                <a:rPr lang="en-US" sz="1200" dirty="0">
                  <a:solidFill>
                    <a:srgbClr val="000000"/>
                  </a:solidFill>
                  <a:latin typeface="Consolas" panose="020B0609020204030204" pitchFamily="49" charset="0"/>
                </a:rPr>
                <a:t>() - positives;</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&lt;&lt; positives &lt;&lt; </a:t>
              </a:r>
              <a:r>
                <a:rPr lang="en-US" sz="1200" dirty="0">
                  <a:solidFill>
                    <a:srgbClr val="A31515"/>
                  </a:solidFill>
                  <a:latin typeface="Consolas" panose="020B0609020204030204" pitchFamily="49" charset="0"/>
                </a:rPr>
                <a:t>" vs "</a:t>
              </a:r>
              <a:r>
                <a:rPr lang="en-US" sz="1200" dirty="0">
                  <a:solidFill>
                    <a:srgbClr val="000000"/>
                  </a:solidFill>
                  <a:latin typeface="Consolas" panose="020B0609020204030204" pitchFamily="49" charset="0"/>
                </a:rPr>
                <a:t> &lt;&lt; negatives &lt;&lt;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for_each</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v.begin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v.end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[positives, negatives] (</a:t>
              </a:r>
              <a:r>
                <a:rPr lang="en-US" sz="1200" dirty="0">
                  <a:solidFill>
                    <a:srgbClr val="0000FF"/>
                  </a:solidFill>
                  <a:latin typeface="Consolas" panose="020B0609020204030204" pitchFamily="49" charset="0"/>
                </a:rPr>
                <a:t>auto&amp;</a:t>
              </a:r>
              <a:r>
                <a:rPr lang="en-US" sz="1200" dirty="0">
                  <a:solidFill>
                    <a:srgbClr val="000000"/>
                  </a:solidFill>
                  <a:latin typeface="Consolas" panose="020B0609020204030204" pitchFamily="49" charset="0"/>
                </a:rPr>
                <a:t> el) </a:t>
              </a:r>
              <a:r>
                <a:rPr lang="en-US" sz="1200" dirty="0">
                  <a:solidFill>
                    <a:srgbClr val="0000FF"/>
                  </a:solidFill>
                  <a:latin typeface="Consolas" panose="020B0609020204030204" pitchFamily="49" charset="0"/>
                </a:rPr>
                <a:t>mutable</a:t>
              </a:r>
              <a:r>
                <a:rPr lang="en-US" sz="1200" dirty="0">
                  <a:solidFill>
                    <a:srgbClr val="000000"/>
                  </a:solidFill>
                  <a:latin typeface="Consolas" panose="020B0609020204030204" pitchFamily="49" charset="0"/>
                </a:rPr>
                <a:t>{</a:t>
              </a:r>
            </a:p>
            <a:p>
              <a:r>
                <a:rPr lang="en-US" sz="1200" dirty="0">
                  <a:solidFill>
                    <a:srgbClr val="008000"/>
                  </a:solidFill>
                  <a:latin typeface="Consolas" panose="020B0609020204030204" pitchFamily="49" charset="0"/>
                </a:rPr>
                <a:t>            // </a:t>
              </a:r>
              <a:r>
                <a:rPr lang="en-US" sz="1200" dirty="0" err="1">
                  <a:solidFill>
                    <a:srgbClr val="008000"/>
                  </a:solidFill>
                  <a:latin typeface="Consolas" panose="020B0609020204030204" pitchFamily="49" charset="0"/>
                </a:rPr>
                <a:t>cout</a:t>
              </a:r>
              <a:r>
                <a:rPr lang="en-US" sz="1200" dirty="0">
                  <a:solidFill>
                    <a:srgbClr val="008000"/>
                  </a:solidFill>
                  <a:latin typeface="Consolas" panose="020B0609020204030204" pitchFamily="49" charset="0"/>
                </a:rPr>
                <a:t> &lt;&lt; el &lt;&lt; " " &lt;&lt; positives &lt;&lt; " " &lt;&lt; negatives &lt;&lt; </a:t>
              </a:r>
              <a:r>
                <a:rPr lang="en-US" sz="1200" dirty="0" err="1">
                  <a:solidFill>
                    <a:srgbClr val="008000"/>
                  </a:solidFill>
                  <a:latin typeface="Consolas" panose="020B0609020204030204" pitchFamily="49" charset="0"/>
                </a:rPr>
                <a:t>endl</a:t>
              </a:r>
              <a:r>
                <a:rPr lang="en-US" sz="1200" dirty="0">
                  <a:solidFill>
                    <a:srgbClr val="00800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(el &gt;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 &amp;&amp; positives &gt; negatives){</a:t>
              </a:r>
            </a:p>
            <a:p>
              <a:r>
                <a:rPr lang="en-US" sz="1200" dirty="0">
                  <a:solidFill>
                    <a:srgbClr val="000000"/>
                  </a:solidFill>
                  <a:latin typeface="Consolas" panose="020B0609020204030204" pitchFamily="49" charset="0"/>
                </a:rPr>
                <a:t>                el *= -</a:t>
              </a:r>
              <a:r>
                <a:rPr lang="en-US" sz="1200" dirty="0">
                  <a:solidFill>
                    <a:srgbClr val="098658"/>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positives--;</a:t>
              </a:r>
            </a:p>
            <a:p>
              <a:r>
                <a:rPr lang="en-US" sz="1200" dirty="0">
                  <a:solidFill>
                    <a:srgbClr val="000000"/>
                  </a:solidFill>
                  <a:latin typeface="Consolas" panose="020B0609020204030204" pitchFamily="49" charset="0"/>
                </a:rPr>
                <a:t>                negatives++;</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(el &lt;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 &amp;&amp; positives &lt; negatives){</a:t>
              </a:r>
            </a:p>
            <a:p>
              <a:r>
                <a:rPr lang="en-US" sz="1200" dirty="0">
                  <a:solidFill>
                    <a:srgbClr val="000000"/>
                  </a:solidFill>
                  <a:latin typeface="Consolas" panose="020B0609020204030204" pitchFamily="49" charset="0"/>
                </a:rPr>
                <a:t>                el *= -</a:t>
              </a:r>
              <a:r>
                <a:rPr lang="en-US" sz="1200" dirty="0">
                  <a:solidFill>
                    <a:srgbClr val="098658"/>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positives++;</a:t>
              </a:r>
            </a:p>
            <a:p>
              <a:r>
                <a:rPr lang="en-US" sz="1200" dirty="0">
                  <a:solidFill>
                    <a:srgbClr val="000000"/>
                  </a:solidFill>
                  <a:latin typeface="Consolas" panose="020B0609020204030204" pitchFamily="49" charset="0"/>
                </a:rPr>
                <a:t>                negatives--;</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&lt;&lt; positives &lt;&lt; </a:t>
              </a:r>
              <a:r>
                <a:rPr lang="en-US" sz="1200" dirty="0">
                  <a:solidFill>
                    <a:srgbClr val="A31515"/>
                  </a:solidFill>
                  <a:latin typeface="Consolas" panose="020B0609020204030204" pitchFamily="49" charset="0"/>
                </a:rPr>
                <a:t>" vs "</a:t>
              </a:r>
              <a:r>
                <a:rPr lang="en-US" sz="1200" dirty="0">
                  <a:solidFill>
                    <a:srgbClr val="000000"/>
                  </a:solidFill>
                  <a:latin typeface="Consolas" panose="020B0609020204030204" pitchFamily="49" charset="0"/>
                </a:rPr>
                <a:t> &lt;&lt; negatives &lt;&lt;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positives = </a:t>
              </a:r>
              <a:r>
                <a:rPr lang="en-US" sz="1200" dirty="0" err="1">
                  <a:solidFill>
                    <a:srgbClr val="000000"/>
                  </a:solidFill>
                  <a:latin typeface="Consolas" panose="020B0609020204030204" pitchFamily="49" charset="0"/>
                </a:rPr>
                <a:t>count_if</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v.begin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v.end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el){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el &gt;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negatives = </a:t>
              </a:r>
              <a:r>
                <a:rPr lang="en-US" sz="1200" dirty="0" err="1">
                  <a:solidFill>
                    <a:srgbClr val="000000"/>
                  </a:solidFill>
                  <a:latin typeface="Consolas" panose="020B0609020204030204" pitchFamily="49" charset="0"/>
                </a:rPr>
                <a:t>v.size</a:t>
              </a:r>
              <a:r>
                <a:rPr lang="en-US" sz="1200" dirty="0">
                  <a:solidFill>
                    <a:srgbClr val="000000"/>
                  </a:solidFill>
                  <a:latin typeface="Consolas" panose="020B0609020204030204" pitchFamily="49" charset="0"/>
                </a:rPr>
                <a:t>() - positives;</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&lt;&lt; positives &lt;&lt; </a:t>
              </a:r>
              <a:r>
                <a:rPr lang="en-US" sz="1200" dirty="0">
                  <a:solidFill>
                    <a:srgbClr val="A31515"/>
                  </a:solidFill>
                  <a:latin typeface="Consolas" panose="020B0609020204030204" pitchFamily="49" charset="0"/>
                </a:rPr>
                <a:t>" vs "</a:t>
              </a:r>
              <a:r>
                <a:rPr lang="en-US" sz="1200" dirty="0">
                  <a:solidFill>
                    <a:srgbClr val="000000"/>
                  </a:solidFill>
                  <a:latin typeface="Consolas" panose="020B0609020204030204" pitchFamily="49" charset="0"/>
                </a:rPr>
                <a:t> &lt;&lt; negatives &lt;&lt;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11" name="Прямоугольник 10"/>
            <p:cNvSpPr/>
            <p:nvPr/>
          </p:nvSpPr>
          <p:spPr>
            <a:xfrm>
              <a:off x="9439746" y="3226236"/>
              <a:ext cx="1007953" cy="923330"/>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a:spAutoFit/>
            </a:bodyPr>
            <a:lstStyle/>
            <a:p>
              <a:r>
                <a:rPr lang="ru-RU" dirty="0"/>
                <a:t>62 </a:t>
              </a:r>
              <a:r>
                <a:rPr lang="ru-RU" dirty="0" err="1"/>
                <a:t>vs</a:t>
              </a:r>
              <a:r>
                <a:rPr lang="ru-RU" dirty="0"/>
                <a:t> 38</a:t>
              </a:r>
            </a:p>
            <a:p>
              <a:r>
                <a:rPr lang="ru-RU" dirty="0"/>
                <a:t>62 </a:t>
              </a:r>
              <a:r>
                <a:rPr lang="ru-RU" dirty="0" err="1"/>
                <a:t>vs</a:t>
              </a:r>
              <a:r>
                <a:rPr lang="ru-RU" dirty="0"/>
                <a:t> 38</a:t>
              </a:r>
            </a:p>
            <a:p>
              <a:r>
                <a:rPr lang="ru-RU" dirty="0"/>
                <a:t>50 </a:t>
              </a:r>
              <a:r>
                <a:rPr lang="ru-RU" dirty="0" err="1"/>
                <a:t>vs</a:t>
              </a:r>
              <a:r>
                <a:rPr lang="ru-RU" dirty="0"/>
                <a:t> 50</a:t>
              </a:r>
            </a:p>
          </p:txBody>
        </p:sp>
      </p:grpSp>
    </p:spTree>
    <p:extLst>
      <p:ext uri="{BB962C8B-B14F-4D97-AF65-F5344CB8AC3E}">
        <p14:creationId xmlns:p14="http://schemas.microsoft.com/office/powerpoint/2010/main" val="22959740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Генерация случайных числе</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0020172" cy="4801314"/>
          </a:xfrm>
          <a:prstGeom prst="rect">
            <a:avLst/>
          </a:prstGeom>
        </p:spPr>
        <p:txBody>
          <a:bodyPr wrap="square">
            <a:spAutoFit/>
          </a:bodyPr>
          <a:lstStyle/>
          <a:p>
            <a:r>
              <a:rPr lang="ru-RU" dirty="0" smtClean="0"/>
              <a:t>Мы привыкли использовать генератор случайных числе из С, так как он прост и понятен, нам он давно известен. Однако, он имеет ряд ограничений</a:t>
            </a:r>
            <a:r>
              <a:rPr lang="en-US" dirty="0" smtClean="0"/>
              <a:t>:</a:t>
            </a:r>
          </a:p>
          <a:p>
            <a:pPr marL="285750" indent="-285750">
              <a:buFont typeface="Arial" panose="020B0604020202020204" pitchFamily="34" charset="0"/>
              <a:buChar char="•"/>
            </a:pPr>
            <a:r>
              <a:rPr lang="ru-RU" dirty="0" smtClean="0"/>
              <a:t>Он генерирует только целочисленные значения (перевод выполняется через деление на максимально возможное сгенерированное значение).</a:t>
            </a:r>
          </a:p>
          <a:p>
            <a:pPr marL="285750" indent="-285750">
              <a:buFont typeface="Arial" panose="020B0604020202020204" pitchFamily="34" charset="0"/>
              <a:buChar char="•"/>
            </a:pPr>
            <a:r>
              <a:rPr lang="ru-RU" dirty="0" smtClean="0"/>
              <a:t>Он использует только один алгоритм генерации, предоставляющий равномерное распределение чисел по всему диапазону.</a:t>
            </a:r>
          </a:p>
          <a:p>
            <a:r>
              <a:rPr lang="ru-RU" dirty="0" smtClean="0"/>
              <a:t>Для ряда задач эти ограничения могут быть критичными, по этой причине, в стандартной библиотеке С++ </a:t>
            </a:r>
            <a:r>
              <a:rPr lang="en-US" b="1" dirty="0" smtClean="0"/>
              <a:t>random</a:t>
            </a:r>
            <a:r>
              <a:rPr lang="en-US" dirty="0" smtClean="0"/>
              <a:t> </a:t>
            </a:r>
            <a:r>
              <a:rPr lang="ru-RU" dirty="0" smtClean="0"/>
              <a:t>есть свои собственные способы генерации.</a:t>
            </a:r>
          </a:p>
          <a:p>
            <a:endParaRPr lang="ru-RU" dirty="0"/>
          </a:p>
          <a:p>
            <a:r>
              <a:rPr lang="ru-RU" dirty="0" smtClean="0"/>
              <a:t>Генерация в С++ делится на 3 части</a:t>
            </a:r>
            <a:r>
              <a:rPr lang="en-US" dirty="0" smtClean="0"/>
              <a:t>:</a:t>
            </a:r>
          </a:p>
          <a:p>
            <a:pPr marL="342900" indent="-342900">
              <a:buAutoNum type="arabicPeriod"/>
            </a:pPr>
            <a:r>
              <a:rPr lang="ru-RU" dirty="0" smtClean="0"/>
              <a:t>Выбор основы для генератора случайных чисел – это зерно генератора, на основании которого будет строится последовательность. Зерном является </a:t>
            </a:r>
            <a:r>
              <a:rPr lang="en-US" b="1" u="sng" dirty="0" err="1"/>
              <a:t>random_device</a:t>
            </a:r>
            <a:r>
              <a:rPr lang="ru-RU" dirty="0" smtClean="0"/>
              <a:t> детерминированный генератор целочисленных значений, точнее результат его работы</a:t>
            </a:r>
          </a:p>
          <a:p>
            <a:pPr marL="342900" indent="-342900">
              <a:buAutoNum type="arabicPeriod"/>
            </a:pPr>
            <a:r>
              <a:rPr lang="ru-RU" dirty="0" smtClean="0"/>
              <a:t>Выбор алгоритма генерации, библиотека предоставляет множество вариантов генерации, один из самых популярных </a:t>
            </a:r>
            <a:r>
              <a:rPr lang="en-US" b="1" u="sng" dirty="0" smtClean="0"/>
              <a:t>mt19937</a:t>
            </a:r>
            <a:r>
              <a:rPr lang="ru-RU" dirty="0" smtClean="0"/>
              <a:t> (чаще всего встречается в примерах на С++).</a:t>
            </a:r>
          </a:p>
          <a:p>
            <a:pPr marL="342900" indent="-342900">
              <a:buAutoNum type="arabicPeriod"/>
            </a:pPr>
            <a:r>
              <a:rPr lang="ru-RU" dirty="0" smtClean="0"/>
              <a:t>Выбор распределения, стандартное равномерное распределение</a:t>
            </a:r>
            <a:r>
              <a:rPr lang="en-US" dirty="0" smtClean="0"/>
              <a:t> </a:t>
            </a:r>
            <a:r>
              <a:rPr lang="en-US" b="1" u="sng" dirty="0" err="1" smtClean="0"/>
              <a:t>uniform_int_distribution</a:t>
            </a:r>
            <a:r>
              <a:rPr lang="en-US" dirty="0" smtClean="0"/>
              <a:t> (</a:t>
            </a:r>
            <a:r>
              <a:rPr lang="ru-RU" dirty="0" smtClean="0"/>
              <a:t>для целых чисел</a:t>
            </a:r>
            <a:r>
              <a:rPr lang="en-US" dirty="0" smtClean="0"/>
              <a:t>) </a:t>
            </a:r>
            <a:r>
              <a:rPr lang="ru-RU" dirty="0" smtClean="0"/>
              <a:t>и </a:t>
            </a:r>
            <a:r>
              <a:rPr lang="en-US" b="1" u="sng" dirty="0" err="1" smtClean="0"/>
              <a:t>uniform_real_distribution</a:t>
            </a:r>
            <a:r>
              <a:rPr lang="en-US" dirty="0" smtClean="0"/>
              <a:t> </a:t>
            </a:r>
            <a:r>
              <a:rPr lang="ru-RU" dirty="0" smtClean="0"/>
              <a:t>(для рациональных</a:t>
            </a:r>
            <a:r>
              <a:rPr lang="en-US" dirty="0" smtClean="0"/>
              <a:t>)</a:t>
            </a:r>
            <a:r>
              <a:rPr lang="ru-RU" dirty="0" smtClean="0"/>
              <a:t>.</a:t>
            </a:r>
          </a:p>
        </p:txBody>
      </p:sp>
    </p:spTree>
    <p:extLst>
      <p:ext uri="{BB962C8B-B14F-4D97-AF65-F5344CB8AC3E}">
        <p14:creationId xmlns:p14="http://schemas.microsoft.com/office/powerpoint/2010/main" val="3505745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3" name="Picture 2" descr="Соцсети - о голодовке Савченко: &quot;Шо, опять?&quot;"/>
          <p:cNvPicPr>
            <a:picLocks noChangeAspect="1" noChangeArrowheads="1"/>
          </p:cNvPicPr>
          <p:nvPr/>
        </p:nvPicPr>
        <p:blipFill rotWithShape="1">
          <a:blip r:embed="rId3">
            <a:extLst>
              <a:ext uri="{28A0092B-C50C-407E-A947-70E740481C1C}">
                <a14:useLocalDpi xmlns:a14="http://schemas.microsoft.com/office/drawing/2010/main" val="0"/>
              </a:ext>
            </a:extLst>
          </a:blip>
          <a:srcRect l="2473" t="15459" r="814" b="2704"/>
          <a:stretch/>
        </p:blipFill>
        <p:spPr bwMode="auto">
          <a:xfrm>
            <a:off x="1026059" y="34506"/>
            <a:ext cx="10139882" cy="678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6401902" y="1064543"/>
            <a:ext cx="5281328" cy="3816429"/>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N = </a:t>
            </a:r>
            <a:r>
              <a:rPr lang="en-US" sz="1400" dirty="0">
                <a:solidFill>
                  <a:srgbClr val="098658"/>
                </a:solidFill>
                <a:latin typeface="Consolas" panose="020B0609020204030204" pitchFamily="49" charset="0"/>
              </a:rPr>
              <a:t>20</a:t>
            </a:r>
            <a:r>
              <a:rPr lang="en-US" sz="1400" dirty="0">
                <a:solidFill>
                  <a:srgbClr val="000000"/>
                </a:solidFill>
                <a:latin typeface="Consolas" panose="020B0609020204030204" pitchFamily="49" charset="0"/>
              </a:rPr>
              <a:t>;</a:t>
            </a:r>
          </a:p>
          <a:p>
            <a:endParaRPr lang="ru-RU" sz="1400" dirty="0" smtClean="0">
              <a:solidFill>
                <a:srgbClr val="0000FF"/>
              </a:solidFill>
              <a:latin typeface="Consolas" panose="020B0609020204030204" pitchFamily="49" charset="0"/>
            </a:endParaRPr>
          </a:p>
          <a:p>
            <a:r>
              <a:rPr lang="en-US" sz="1400" dirty="0" err="1" smtClean="0">
                <a:solidFill>
                  <a:srgbClr val="0000FF"/>
                </a:solidFill>
                <a:latin typeface="Consolas" panose="020B0609020204030204" pitchFamily="49" charset="0"/>
              </a:rPr>
              <a:t>int</a:t>
            </a:r>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main(){</a:t>
            </a:r>
          </a:p>
          <a:p>
            <a:r>
              <a:rPr lang="en-US" sz="1400" dirty="0">
                <a:solidFill>
                  <a:srgbClr val="000000"/>
                </a:solidFill>
                <a:latin typeface="Consolas" panose="020B0609020204030204" pitchFamily="49" charset="0"/>
              </a:rPr>
              <a:t>    vector&lt;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 v;</a:t>
            </a:r>
          </a:p>
          <a:p>
            <a:r>
              <a:rPr lang="en-US" sz="1400" dirty="0">
                <a:solidFill>
                  <a:srgbClr val="000000"/>
                </a:solidFill>
                <a:latin typeface="Consolas" panose="020B0609020204030204" pitchFamily="49" charset="0"/>
              </a:rPr>
              <a:t>    list&lt;</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&gt; l;</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random_device</a:t>
            </a:r>
            <a:r>
              <a:rPr lang="en-US" sz="1400" dirty="0">
                <a:solidFill>
                  <a:srgbClr val="000000"/>
                </a:solidFill>
                <a:latin typeface="Consolas" panose="020B0609020204030204" pitchFamily="49" charset="0"/>
              </a:rPr>
              <a:t> r;</a:t>
            </a:r>
          </a:p>
          <a:p>
            <a:r>
              <a:rPr lang="en-US" sz="1400" dirty="0">
                <a:solidFill>
                  <a:srgbClr val="000000"/>
                </a:solidFill>
                <a:latin typeface="Consolas" panose="020B0609020204030204" pitchFamily="49" charset="0"/>
              </a:rPr>
              <a:t>    mt19937 engine(r());</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uniform_int_distribution</a:t>
            </a:r>
            <a:r>
              <a:rPr lang="en-US" sz="1400" dirty="0">
                <a:solidFill>
                  <a:srgbClr val="000000"/>
                </a:solidFill>
                <a:latin typeface="Consolas" panose="020B0609020204030204" pitchFamily="49" charset="0"/>
              </a:rPr>
              <a:t>&lt;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ind</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100</a:t>
            </a:r>
            <a:r>
              <a:rPr lang="en-US" sz="1400" dirty="0">
                <a:solidFill>
                  <a:srgbClr val="000000"/>
                </a:solidFill>
                <a:latin typeface="Consolas" panose="020B0609020204030204" pitchFamily="49" charset="0"/>
              </a:rPr>
              <a:t>, </a:t>
            </a:r>
            <a:r>
              <a:rPr lang="en-US" sz="1400" dirty="0">
                <a:solidFill>
                  <a:srgbClr val="098658"/>
                </a:solidFill>
                <a:latin typeface="Consolas" panose="020B0609020204030204" pitchFamily="49" charset="0"/>
              </a:rPr>
              <a:t>100</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uniform_real_distribution</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dnd</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&lt; N;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v.push_back</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ind</a:t>
            </a:r>
            <a:r>
              <a:rPr lang="en-US" sz="1400" dirty="0">
                <a:solidFill>
                  <a:srgbClr val="000000"/>
                </a:solidFill>
                <a:latin typeface="Consolas" panose="020B0609020204030204" pitchFamily="49" charset="0"/>
              </a:rPr>
              <a:t>(engine));</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l.push_back</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dnd</a:t>
            </a:r>
            <a:r>
              <a:rPr lang="en-US" sz="1400" dirty="0">
                <a:solidFill>
                  <a:srgbClr val="000000"/>
                </a:solidFill>
                <a:latin typeface="Consolas" panose="020B0609020204030204" pitchFamily="49" charset="0"/>
              </a:rPr>
              <a:t>(engine));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print(v);</a:t>
            </a:r>
          </a:p>
          <a:p>
            <a:r>
              <a:rPr lang="en-US" sz="1400" dirty="0">
                <a:solidFill>
                  <a:srgbClr val="000000"/>
                </a:solidFill>
                <a:latin typeface="Consolas" panose="020B0609020204030204" pitchFamily="49" charset="0"/>
              </a:rPr>
              <a:t>    print(l</a:t>
            </a:r>
            <a:r>
              <a:rPr lang="en-US" sz="1400" dirty="0" smtClean="0">
                <a:solidFill>
                  <a:srgbClr val="000000"/>
                </a:solidFill>
                <a:latin typeface="Consolas" panose="020B0609020204030204" pitchFamily="49" charset="0"/>
              </a:rPr>
              <a:t>);</a:t>
            </a: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
        <p:nvSpPr>
          <p:cNvPr id="9" name="Прямоугольник 8"/>
          <p:cNvSpPr/>
          <p:nvPr/>
        </p:nvSpPr>
        <p:spPr>
          <a:xfrm>
            <a:off x="394446" y="1100571"/>
            <a:ext cx="8161727" cy="5693866"/>
          </a:xfrm>
          <a:prstGeom prst="rect">
            <a:avLst/>
          </a:prstGeom>
        </p:spPr>
        <p:txBody>
          <a:bodyPr wrap="square">
            <a:spAutoFit/>
          </a:bodyPr>
          <a:lstStyle/>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print(vector&lt;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a:t>
            </a:r>
            <a:r>
              <a:rPr lang="en-US" sz="1400" dirty="0">
                <a:solidFill>
                  <a:srgbClr val="0000FF"/>
                </a:solidFill>
                <a:latin typeface="Consolas" panose="020B0609020204030204" pitchFamily="49" charset="0"/>
              </a:rPr>
              <a:t>&amp;</a:t>
            </a:r>
            <a:r>
              <a:rPr lang="en-US" sz="1400" dirty="0">
                <a:solidFill>
                  <a:srgbClr val="000000"/>
                </a:solidFill>
                <a:latin typeface="Consolas" panose="020B0609020204030204" pitchFamily="49" charset="0"/>
              </a:rPr>
              <a:t> v){</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VN = </a:t>
            </a:r>
            <a:r>
              <a:rPr lang="en-US" sz="1400" dirty="0" err="1">
                <a:solidFill>
                  <a:srgbClr val="000000"/>
                </a:solidFill>
                <a:latin typeface="Consolas" panose="020B0609020204030204" pitchFamily="49" charset="0"/>
              </a:rPr>
              <a:t>v.size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a:solidFill>
                  <a:srgbClr val="A31515"/>
                </a:solidFill>
                <a:latin typeface="Consolas" panose="020B0609020204030204" pitchFamily="49" charset="0"/>
              </a:rPr>
              <a:t>"vector["</a:t>
            </a:r>
            <a:r>
              <a:rPr lang="en-US" sz="1400" dirty="0">
                <a:solidFill>
                  <a:srgbClr val="000000"/>
                </a:solidFill>
                <a:latin typeface="Consolas" panose="020B0609020204030204" pitchFamily="49" charset="0"/>
              </a:rPr>
              <a:t> &lt;&lt; VN &lt;&lt;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for_each</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v.begin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v.end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[&amp;</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&amp;VN](</a:t>
            </a:r>
            <a:r>
              <a:rPr lang="en-US" sz="1400" dirty="0">
                <a:solidFill>
                  <a:srgbClr val="0000FF"/>
                </a:solidFill>
                <a:latin typeface="Consolas" panose="020B0609020204030204" pitchFamily="49" charset="0"/>
              </a:rPr>
              <a:t>auto&amp;</a:t>
            </a:r>
            <a:r>
              <a:rPr lang="en-US" sz="1400" dirty="0">
                <a:solidFill>
                  <a:srgbClr val="000000"/>
                </a:solidFill>
                <a:latin typeface="Consolas" panose="020B0609020204030204" pitchFamily="49" charset="0"/>
              </a:rPr>
              <a:t> el){</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el &lt;&lt;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VN -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print(list&lt;</a:t>
            </a:r>
            <a:r>
              <a:rPr lang="en-US" sz="1400" dirty="0">
                <a:solidFill>
                  <a:srgbClr val="0000FF"/>
                </a:solidFill>
                <a:latin typeface="Consolas" panose="020B0609020204030204" pitchFamily="49" charset="0"/>
              </a:rPr>
              <a:t>double</a:t>
            </a:r>
            <a:r>
              <a:rPr lang="en-US" sz="1400" dirty="0">
                <a:solidFill>
                  <a:srgbClr val="000000"/>
                </a:solidFill>
                <a:latin typeface="Consolas" panose="020B0609020204030204" pitchFamily="49" charset="0"/>
              </a:rPr>
              <a:t>&gt;</a:t>
            </a:r>
            <a:r>
              <a:rPr lang="en-US" sz="1400" dirty="0">
                <a:solidFill>
                  <a:srgbClr val="0000FF"/>
                </a:solidFill>
                <a:latin typeface="Consolas" panose="020B0609020204030204" pitchFamily="49" charset="0"/>
              </a:rPr>
              <a:t>&amp;</a:t>
            </a:r>
            <a:r>
              <a:rPr lang="en-US" sz="1400" dirty="0">
                <a:solidFill>
                  <a:srgbClr val="000000"/>
                </a:solidFill>
                <a:latin typeface="Consolas" panose="020B0609020204030204" pitchFamily="49" charset="0"/>
              </a:rPr>
              <a:t> l){</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LN = </a:t>
            </a:r>
            <a:r>
              <a:rPr lang="en-US" sz="1400" dirty="0" err="1">
                <a:solidFill>
                  <a:srgbClr val="000000"/>
                </a:solidFill>
                <a:latin typeface="Consolas" panose="020B0609020204030204" pitchFamily="49" charset="0"/>
              </a:rPr>
              <a:t>l.size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a:solidFill>
                  <a:srgbClr val="A31515"/>
                </a:solidFill>
                <a:latin typeface="Consolas" panose="020B0609020204030204" pitchFamily="49" charset="0"/>
              </a:rPr>
              <a:t>"list["</a:t>
            </a:r>
            <a:r>
              <a:rPr lang="en-US" sz="1400" dirty="0">
                <a:solidFill>
                  <a:srgbClr val="000000"/>
                </a:solidFill>
                <a:latin typeface="Consolas" panose="020B0609020204030204" pitchFamily="49" charset="0"/>
              </a:rPr>
              <a:t> &lt;&lt; LN &lt;&lt;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for_each</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l.begin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l.end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[&amp;</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&amp;LN](</a:t>
            </a:r>
            <a:r>
              <a:rPr lang="en-US" sz="1400" dirty="0">
                <a:solidFill>
                  <a:srgbClr val="0000FF"/>
                </a:solidFill>
                <a:latin typeface="Consolas" panose="020B0609020204030204" pitchFamily="49" charset="0"/>
              </a:rPr>
              <a:t>auto&amp;</a:t>
            </a:r>
            <a:r>
              <a:rPr lang="en-US" sz="1400" dirty="0">
                <a:solidFill>
                  <a:srgbClr val="000000"/>
                </a:solidFill>
                <a:latin typeface="Consolas" panose="020B0609020204030204" pitchFamily="49" charset="0"/>
              </a:rPr>
              <a:t> el){</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err="1">
                <a:solidFill>
                  <a:srgbClr val="000000"/>
                </a:solidFill>
                <a:latin typeface="Consolas" panose="020B0609020204030204" pitchFamily="49" charset="0"/>
              </a:rPr>
              <a:t>setprecision</a:t>
            </a:r>
            <a:r>
              <a:rPr lang="en-US" sz="1400" dirty="0">
                <a:solidFill>
                  <a:srgbClr val="000000"/>
                </a:solidFill>
                <a:latin typeface="Consolas" panose="020B0609020204030204" pitchFamily="49" charset="0"/>
              </a:rPr>
              <a:t>(</a:t>
            </a:r>
            <a:r>
              <a:rPr lang="en-US" sz="1400" dirty="0">
                <a:solidFill>
                  <a:srgbClr val="098658"/>
                </a:solidFill>
                <a:latin typeface="Consolas" panose="020B0609020204030204" pitchFamily="49" charset="0"/>
              </a:rPr>
              <a:t>3</a:t>
            </a:r>
            <a:r>
              <a:rPr lang="en-US" sz="1400" dirty="0">
                <a:solidFill>
                  <a:srgbClr val="000000"/>
                </a:solidFill>
                <a:latin typeface="Consolas" panose="020B0609020204030204" pitchFamily="49" charset="0"/>
              </a:rPr>
              <a:t>) &lt;&lt; </a:t>
            </a:r>
            <a:r>
              <a:rPr lang="en-US" sz="1400" dirty="0" smtClean="0">
                <a:solidFill>
                  <a:srgbClr val="000000"/>
                </a:solidFill>
                <a:latin typeface="Consolas" panose="020B0609020204030204" pitchFamily="49" charset="0"/>
              </a:rPr>
              <a:t>el</a:t>
            </a:r>
            <a:endParaRPr lang="ru-RU" sz="1400" dirty="0" smtClean="0">
              <a:solidFill>
                <a:srgbClr val="000000"/>
              </a:solidFill>
              <a:latin typeface="Consolas" panose="020B0609020204030204" pitchFamily="49" charset="0"/>
            </a:endParaRPr>
          </a:p>
          <a:p>
            <a:r>
              <a:rPr lang="ru-RU" sz="1400" dirty="0">
                <a:solidFill>
                  <a:srgbClr val="000000"/>
                </a:solidFill>
                <a:latin typeface="Consolas" panose="020B0609020204030204" pitchFamily="49" charset="0"/>
              </a:rPr>
              <a:t> </a:t>
            </a:r>
            <a:r>
              <a:rPr lang="ru-RU" sz="1400" dirty="0" smtClean="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&lt;&lt;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LN - </a:t>
            </a:r>
            <a:r>
              <a:rPr lang="en-US" sz="1400" dirty="0">
                <a:solidFill>
                  <a:srgbClr val="098658"/>
                </a:solidFill>
                <a:latin typeface="Consolas" panose="020B0609020204030204" pitchFamily="49" charset="0"/>
              </a:rPr>
              <a:t>1</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err="1">
                <a:solidFill>
                  <a:srgbClr val="000000"/>
                </a:solidFill>
                <a:latin typeface="Consolas" panose="020B0609020204030204" pitchFamily="49" charset="0"/>
              </a:rPr>
              <a:t>endl</a:t>
            </a:r>
            <a:endParaRPr lang="en-US" sz="1400" b="0" dirty="0">
              <a:solidFill>
                <a:srgbClr val="000000"/>
              </a:solidFill>
              <a:effectLst/>
              <a:latin typeface="Consolas" panose="020B0609020204030204" pitchFamily="49" charset="0"/>
            </a:endParaRPr>
          </a:p>
        </p:txBody>
      </p:sp>
      <p:sp>
        <p:nvSpPr>
          <p:cNvPr id="11" name="Прямоугольник 10"/>
          <p:cNvSpPr/>
          <p:nvPr/>
        </p:nvSpPr>
        <p:spPr>
          <a:xfrm>
            <a:off x="5587230" y="4850335"/>
            <a:ext cx="6096000" cy="1477328"/>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a:spAutoFit/>
          </a:bodyPr>
          <a:lstStyle/>
          <a:p>
            <a:r>
              <a:rPr lang="ru-RU" dirty="0" err="1"/>
              <a:t>vector</a:t>
            </a:r>
            <a:r>
              <a:rPr lang="ru-RU" dirty="0"/>
              <a:t>[20]{12, 83, 75, 96, -37, 58, 15, 17, -66, -97, -4, -32, 69, 30, 70, -43, -100, -9, 87, 44}</a:t>
            </a:r>
          </a:p>
          <a:p>
            <a:r>
              <a:rPr lang="ru-RU" dirty="0" err="1"/>
              <a:t>list</a:t>
            </a:r>
            <a:r>
              <a:rPr lang="ru-RU" dirty="0"/>
              <a:t>[20]{-0.303, 0.189, 0.918, 0.323, 0.403, -0.852, -0.324, -0.938, 0.932, 0.559, -0.868, -0.17, -0.434, 0.141, 0.121, 0.459, -0.476, -0.553, -0.0438, 0.771}</a:t>
            </a:r>
          </a:p>
        </p:txBody>
      </p:sp>
    </p:spTree>
    <p:extLst>
      <p:ext uri="{BB962C8B-B14F-4D97-AF65-F5344CB8AC3E}">
        <p14:creationId xmlns:p14="http://schemas.microsoft.com/office/powerpoint/2010/main" val="13576510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Унифицируем 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493417" y="1278040"/>
            <a:ext cx="10545582" cy="4647426"/>
          </a:xfrm>
          <a:prstGeom prst="rect">
            <a:avLst/>
          </a:prstGeom>
        </p:spPr>
        <p:txBody>
          <a:bodyPr wrap="square">
            <a:spAutoFit/>
          </a:bodyPr>
          <a:lstStyle/>
          <a:p>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Type,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Container&gt;</a:t>
            </a:r>
          </a:p>
          <a:p>
            <a:r>
              <a:rPr lang="en-US" sz="1600" dirty="0">
                <a:solidFill>
                  <a:srgbClr val="000000"/>
                </a:solidFill>
                <a:latin typeface="Consolas" panose="020B0609020204030204" pitchFamily="49" charset="0"/>
              </a:rPr>
              <a:t>Container generate(</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N,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Type</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left =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is_floating_point</a:t>
            </a:r>
            <a:r>
              <a:rPr lang="en-US" sz="1600" dirty="0">
                <a:solidFill>
                  <a:srgbClr val="000000"/>
                </a:solidFill>
                <a:latin typeface="Consolas" panose="020B0609020204030204" pitchFamily="49" charset="0"/>
              </a:rPr>
              <a:t>&lt;Type&gt;::value ? -</a:t>
            </a:r>
            <a:r>
              <a:rPr lang="en-US" sz="1600" dirty="0">
                <a:solidFill>
                  <a:srgbClr val="098658"/>
                </a:solidFill>
                <a:latin typeface="Consolas" panose="020B0609020204030204" pitchFamily="49" charset="0"/>
              </a:rPr>
              <a:t>1.</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100</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Type</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right =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is_floating_point</a:t>
            </a:r>
            <a:r>
              <a:rPr lang="en-US" sz="1600" dirty="0">
                <a:solidFill>
                  <a:srgbClr val="000000"/>
                </a:solidFill>
                <a:latin typeface="Consolas" panose="020B0609020204030204" pitchFamily="49" charset="0"/>
              </a:rPr>
              <a:t>&lt;Type&gt;::value ? </a:t>
            </a:r>
            <a:r>
              <a:rPr lang="en-US" sz="1600" dirty="0">
                <a:solidFill>
                  <a:srgbClr val="098658"/>
                </a:solidFill>
                <a:latin typeface="Consolas" panose="020B0609020204030204" pitchFamily="49" charset="0"/>
              </a:rPr>
              <a:t>1.</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100</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random_device</a:t>
            </a:r>
            <a:r>
              <a:rPr lang="en-US" sz="1600" dirty="0">
                <a:solidFill>
                  <a:srgbClr val="000000"/>
                </a:solidFill>
                <a:latin typeface="Consolas" panose="020B0609020204030204" pitchFamily="49" charset="0"/>
              </a:rPr>
              <a:t> 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::mt19937 engine(r());</a:t>
            </a:r>
          </a:p>
          <a:p>
            <a:r>
              <a:rPr lang="en-US" sz="1600" dirty="0">
                <a:solidFill>
                  <a:srgbClr val="000000"/>
                </a:solidFill>
                <a:latin typeface="Consolas" panose="020B0609020204030204" pitchFamily="49" charset="0"/>
              </a:rPr>
              <a:t>    Container </a:t>
            </a:r>
            <a:r>
              <a:rPr lang="en-US" sz="1600" dirty="0" err="1">
                <a:solidFill>
                  <a:srgbClr val="000000"/>
                </a:solidFill>
                <a:latin typeface="Consolas" panose="020B0609020204030204" pitchFamily="49" charset="0"/>
              </a:rPr>
              <a:t>container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constexpr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is_floating_point</a:t>
            </a:r>
            <a:r>
              <a:rPr lang="en-US" sz="1600" dirty="0">
                <a:solidFill>
                  <a:srgbClr val="000000"/>
                </a:solidFill>
                <a:latin typeface="Consolas" panose="020B0609020204030204" pitchFamily="49" charset="0"/>
              </a:rPr>
              <a:t>&lt;Type&gt;::value){</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uniform_real_distribution</a:t>
            </a:r>
            <a:r>
              <a:rPr lang="en-US" sz="1600" dirty="0">
                <a:solidFill>
                  <a:srgbClr val="000000"/>
                </a:solidFill>
                <a:latin typeface="Consolas" panose="020B0609020204030204" pitchFamily="49" charset="0"/>
              </a:rPr>
              <a:t>&lt;Type&gt; </a:t>
            </a:r>
            <a:r>
              <a:rPr lang="en-US" sz="1600" dirty="0" err="1">
                <a:solidFill>
                  <a:srgbClr val="000000"/>
                </a:solidFill>
                <a:latin typeface="Consolas" panose="020B0609020204030204" pitchFamily="49" charset="0"/>
              </a:rPr>
              <a:t>dist</a:t>
            </a:r>
            <a:r>
              <a:rPr lang="en-US" sz="1600" dirty="0">
                <a:solidFill>
                  <a:srgbClr val="000000"/>
                </a:solidFill>
                <a:latin typeface="Consolas" panose="020B0609020204030204" pitchFamily="49" charset="0"/>
              </a:rPr>
              <a:t>(left, right);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&lt; N;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container.push_back</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dist</a:t>
            </a:r>
            <a:r>
              <a:rPr lang="en-US" sz="1600" dirty="0">
                <a:solidFill>
                  <a:srgbClr val="000000"/>
                </a:solidFill>
                <a:latin typeface="Consolas" panose="020B0609020204030204" pitchFamily="49" charset="0"/>
              </a:rPr>
              <a:t>(engine));</a:t>
            </a:r>
          </a:p>
          <a:p>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uniform_int_distribution</a:t>
            </a:r>
            <a:r>
              <a:rPr lang="en-US" sz="1600" dirty="0">
                <a:solidFill>
                  <a:srgbClr val="000000"/>
                </a:solidFill>
                <a:latin typeface="Consolas" panose="020B0609020204030204" pitchFamily="49" charset="0"/>
              </a:rPr>
              <a:t>&lt;Type&gt; </a:t>
            </a:r>
            <a:r>
              <a:rPr lang="en-US" sz="1600" dirty="0" err="1">
                <a:solidFill>
                  <a:srgbClr val="000000"/>
                </a:solidFill>
                <a:latin typeface="Consolas" panose="020B0609020204030204" pitchFamily="49" charset="0"/>
              </a:rPr>
              <a:t>dist</a:t>
            </a:r>
            <a:r>
              <a:rPr lang="en-US" sz="1600" dirty="0">
                <a:solidFill>
                  <a:srgbClr val="000000"/>
                </a:solidFill>
                <a:latin typeface="Consolas" panose="020B0609020204030204" pitchFamily="49" charset="0"/>
              </a:rPr>
              <a:t>(left, right);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&lt; N;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container.push_back</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dist</a:t>
            </a:r>
            <a:r>
              <a:rPr lang="en-US" sz="1600" dirty="0">
                <a:solidFill>
                  <a:srgbClr val="000000"/>
                </a:solidFill>
                <a:latin typeface="Consolas" panose="020B0609020204030204" pitchFamily="49" charset="0"/>
              </a:rPr>
              <a:t>(engine));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container;</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1026" name="Picture 2" descr="https://www.meme-arsenal.com/memes/b9ea960409ec84ae14efacde14c8a0b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5828" y="2530652"/>
            <a:ext cx="3083420" cy="30834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18825" y="2530652"/>
            <a:ext cx="2057423" cy="369332"/>
          </a:xfrm>
          <a:prstGeom prst="rect">
            <a:avLst/>
          </a:prstGeom>
          <a:noFill/>
        </p:spPr>
        <p:txBody>
          <a:bodyPr wrap="none" rtlCol="0">
            <a:spAutoFit/>
          </a:bodyPr>
          <a:lstStyle/>
          <a:p>
            <a:r>
              <a:rPr lang="ru-RU" b="1" dirty="0" smtClean="0">
                <a:solidFill>
                  <a:schemeClr val="bg1"/>
                </a:solidFill>
                <a:effectLst>
                  <a:glow rad="101600">
                    <a:schemeClr val="tx1">
                      <a:lumMod val="75000"/>
                      <a:lumOff val="25000"/>
                      <a:alpha val="60000"/>
                    </a:schemeClr>
                  </a:glow>
                </a:effectLst>
              </a:rPr>
              <a:t>ЧТО ЗА ФУНКЦИИ?</a:t>
            </a:r>
            <a:endParaRPr lang="ru-RU" b="1" dirty="0">
              <a:solidFill>
                <a:schemeClr val="bg1"/>
              </a:solidFill>
              <a:effectLst>
                <a:glow rad="101600">
                  <a:schemeClr val="tx1">
                    <a:lumMod val="75000"/>
                    <a:lumOff val="25000"/>
                    <a:alpha val="60000"/>
                  </a:schemeClr>
                </a:glow>
              </a:effectLst>
            </a:endParaRPr>
          </a:p>
        </p:txBody>
      </p:sp>
      <p:sp>
        <p:nvSpPr>
          <p:cNvPr id="10" name="TextBox 9"/>
          <p:cNvSpPr txBox="1"/>
          <p:nvPr/>
        </p:nvSpPr>
        <p:spPr>
          <a:xfrm>
            <a:off x="9074290" y="5215771"/>
            <a:ext cx="1946495" cy="369332"/>
          </a:xfrm>
          <a:prstGeom prst="rect">
            <a:avLst/>
          </a:prstGeom>
          <a:noFill/>
        </p:spPr>
        <p:txBody>
          <a:bodyPr wrap="none" rtlCol="0">
            <a:spAutoFit/>
          </a:bodyPr>
          <a:lstStyle/>
          <a:p>
            <a:r>
              <a:rPr lang="ru-RU" b="1" dirty="0" smtClean="0">
                <a:solidFill>
                  <a:schemeClr val="bg1"/>
                </a:solidFill>
                <a:effectLst>
                  <a:glow rad="101600">
                    <a:schemeClr val="tx1">
                      <a:lumMod val="75000"/>
                      <a:lumOff val="25000"/>
                      <a:alpha val="60000"/>
                    </a:schemeClr>
                  </a:glow>
                </a:effectLst>
              </a:rPr>
              <a:t>ЗАЧЕМ ШАБЛОН?</a:t>
            </a:r>
            <a:endParaRPr lang="ru-RU" b="1" dirty="0">
              <a:solidFill>
                <a:schemeClr val="bg1"/>
              </a:solidFill>
              <a:effectLst>
                <a:glow rad="101600">
                  <a:schemeClr val="tx1">
                    <a:lumMod val="75000"/>
                    <a:lumOff val="25000"/>
                    <a:alpha val="60000"/>
                  </a:schemeClr>
                </a:glow>
              </a:effectLst>
            </a:endParaRPr>
          </a:p>
        </p:txBody>
      </p:sp>
    </p:spTree>
    <p:extLst>
      <p:ext uri="{BB962C8B-B14F-4D97-AF65-F5344CB8AC3E}">
        <p14:creationId xmlns:p14="http://schemas.microsoft.com/office/powerpoint/2010/main" val="3959317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Унифицируем 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437450"/>
            <a:ext cx="10111830" cy="4524315"/>
          </a:xfrm>
          <a:prstGeom prst="rect">
            <a:avLst/>
          </a:prstGeom>
        </p:spPr>
        <p:txBody>
          <a:bodyPr wrap="square">
            <a:spAutoFit/>
          </a:bodyPr>
          <a:lstStyle/>
          <a:p>
            <a:r>
              <a:rPr lang="en-US" dirty="0">
                <a:solidFill>
                  <a:srgbClr val="0000FF"/>
                </a:solidFill>
                <a:latin typeface="Consolas" panose="020B0609020204030204" pitchFamily="49" charset="0"/>
              </a:rPr>
              <a:t>template</a:t>
            </a:r>
            <a:r>
              <a:rPr lang="en-US" dirty="0">
                <a:solidFill>
                  <a:srgbClr val="000000"/>
                </a:solidFill>
                <a:latin typeface="Consolas" panose="020B0609020204030204" pitchFamily="49" charset="0"/>
              </a:rPr>
              <a:t> &lt;</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Container&gt;</a:t>
            </a: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print(</a:t>
            </a:r>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Container</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v){</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VN = </a:t>
            </a:r>
            <a:r>
              <a:rPr lang="en-US" dirty="0" err="1">
                <a:solidFill>
                  <a:srgbClr val="000000"/>
                </a:solidFill>
                <a:latin typeface="Consolas" panose="020B0609020204030204" pitchFamily="49" charset="0"/>
              </a:rPr>
              <a:t>v.size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::string name = __PRETTY_FUNCTION__;</a:t>
            </a:r>
          </a:p>
          <a:p>
            <a:r>
              <a:rPr lang="en-US" dirty="0">
                <a:solidFill>
                  <a:srgbClr val="000000"/>
                </a:solidFill>
                <a:latin typeface="Consolas" panose="020B0609020204030204" pitchFamily="49" charset="0"/>
              </a:rPr>
              <a:t>    name = </a:t>
            </a:r>
            <a:r>
              <a:rPr lang="en-US" dirty="0" err="1">
                <a:solidFill>
                  <a:srgbClr val="000000"/>
                </a:solidFill>
                <a:latin typeface="Consolas" panose="020B0609020204030204" pitchFamily="49" charset="0"/>
              </a:rPr>
              <a:t>name.substr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name.find_last_of</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name.find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name &lt;&lt;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&lt;&lt; VN &lt;&lt;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for_each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[&amp;</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&amp;VN](</a:t>
            </a:r>
            <a:r>
              <a:rPr lang="en-US" dirty="0">
                <a:solidFill>
                  <a:srgbClr val="0000FF"/>
                </a:solidFill>
                <a:latin typeface="Consolas" panose="020B0609020204030204" pitchFamily="49" charset="0"/>
              </a:rPr>
              <a:t>auto&amp;</a:t>
            </a:r>
            <a:r>
              <a:rPr lang="en-US" dirty="0">
                <a:solidFill>
                  <a:srgbClr val="000000"/>
                </a:solidFill>
                <a:latin typeface="Consolas" panose="020B0609020204030204" pitchFamily="49" charset="0"/>
              </a:rPr>
              <a:t> el){</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VN - </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std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2050" name="Picture 2" descr="https://www.meme-arsenal.com/memes/32720e6443b11b6e3db765192f652fa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0697" y="496135"/>
            <a:ext cx="3848703" cy="20141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547090" y="481752"/>
            <a:ext cx="1935915" cy="369332"/>
          </a:xfrm>
          <a:prstGeom prst="rect">
            <a:avLst/>
          </a:prstGeom>
          <a:noFill/>
        </p:spPr>
        <p:txBody>
          <a:bodyPr wrap="none" rtlCol="0">
            <a:spAutoFit/>
          </a:bodyPr>
          <a:lstStyle/>
          <a:p>
            <a:pPr algn="ctr"/>
            <a:r>
              <a:rPr lang="ru-RU" b="1" dirty="0" smtClean="0">
                <a:solidFill>
                  <a:schemeClr val="bg1"/>
                </a:solidFill>
                <a:effectLst>
                  <a:glow rad="101600">
                    <a:schemeClr val="tx1">
                      <a:lumMod val="75000"/>
                      <a:lumOff val="25000"/>
                      <a:alpha val="60000"/>
                    </a:schemeClr>
                  </a:glow>
                </a:effectLst>
              </a:rPr>
              <a:t>ПОЧЕМУ НЕЛЬЗЯ </a:t>
            </a:r>
          </a:p>
        </p:txBody>
      </p:sp>
      <p:sp>
        <p:nvSpPr>
          <p:cNvPr id="3" name="Прямоугольник 2"/>
          <p:cNvSpPr/>
          <p:nvPr/>
        </p:nvSpPr>
        <p:spPr>
          <a:xfrm>
            <a:off x="6621355" y="2140958"/>
            <a:ext cx="3787383" cy="369332"/>
          </a:xfrm>
          <a:prstGeom prst="rect">
            <a:avLst/>
          </a:prstGeom>
        </p:spPr>
        <p:txBody>
          <a:bodyPr wrap="none">
            <a:spAutoFit/>
          </a:bodyPr>
          <a:lstStyle/>
          <a:p>
            <a:pPr algn="ctr"/>
            <a:r>
              <a:rPr lang="ru-RU" b="1" dirty="0">
                <a:solidFill>
                  <a:schemeClr val="bg1"/>
                </a:solidFill>
                <a:effectLst>
                  <a:glow rad="101600">
                    <a:schemeClr val="tx1">
                      <a:lumMod val="75000"/>
                      <a:lumOff val="25000"/>
                      <a:alpha val="60000"/>
                    </a:schemeClr>
                  </a:glow>
                </a:effectLst>
              </a:rPr>
              <a:t>ПРОГРАММИРОВАТЬ НОРМАЛЬНО?</a:t>
            </a:r>
            <a:endParaRPr lang="ru-RU" b="1" dirty="0">
              <a:solidFill>
                <a:schemeClr val="bg1"/>
              </a:solidFill>
              <a:effectLst>
                <a:glow rad="101600">
                  <a:schemeClr val="tx1">
                    <a:lumMod val="75000"/>
                    <a:lumOff val="25000"/>
                    <a:alpha val="60000"/>
                  </a:schemeClr>
                </a:glow>
              </a:effectLst>
            </a:endParaRPr>
          </a:p>
        </p:txBody>
      </p:sp>
    </p:spTree>
    <p:extLst>
      <p:ext uri="{BB962C8B-B14F-4D97-AF65-F5344CB8AC3E}">
        <p14:creationId xmlns:p14="http://schemas.microsoft.com/office/powerpoint/2010/main" val="2485522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Унифицируем 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84370"/>
            <a:ext cx="9720442" cy="5693866"/>
          </a:xfrm>
          <a:prstGeom prst="rect">
            <a:avLst/>
          </a:prstGeom>
        </p:spPr>
        <p:txBody>
          <a:bodyPr wrap="square">
            <a:spAutoFit/>
          </a:bodyPr>
          <a:lstStyle/>
          <a:p>
            <a:r>
              <a:rPr lang="en-US" sz="1600" dirty="0">
                <a:solidFill>
                  <a:srgbClr val="0000FF"/>
                </a:solidFill>
                <a:latin typeface="Consolas" panose="020B0609020204030204" pitchFamily="49" charset="0"/>
              </a:rPr>
              <a:t>#include </a:t>
            </a:r>
            <a:r>
              <a:rPr lang="en-US" sz="1600" dirty="0">
                <a:solidFill>
                  <a:srgbClr val="A31515"/>
                </a:solidFill>
                <a:latin typeface="Consolas" panose="020B0609020204030204" pitchFamily="49" charset="0"/>
              </a:rPr>
              <a:t>&lt;vector&gt;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#include </a:t>
            </a:r>
            <a:r>
              <a:rPr lang="en-US" sz="1600" dirty="0">
                <a:solidFill>
                  <a:srgbClr val="A31515"/>
                </a:solidFill>
                <a:latin typeface="Consolas" panose="020B0609020204030204" pitchFamily="49" charset="0"/>
              </a:rPr>
              <a:t>&lt;list&gt;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#include </a:t>
            </a:r>
            <a:r>
              <a:rPr lang="en-US" sz="1600" dirty="0">
                <a:solidFill>
                  <a:srgbClr val="A31515"/>
                </a:solidFill>
                <a:latin typeface="Consolas" panose="020B0609020204030204" pitchFamily="49" charset="0"/>
              </a:rPr>
              <a:t>&lt;set&gt;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#include </a:t>
            </a:r>
            <a:r>
              <a:rPr lang="en-US" sz="1600" dirty="0">
                <a:solidFill>
                  <a:srgbClr val="A31515"/>
                </a:solidFill>
                <a:latin typeface="Consolas" panose="020B0609020204030204" pitchFamily="49" charset="0"/>
              </a:rPr>
              <a:t>&lt;</a:t>
            </a:r>
            <a:r>
              <a:rPr lang="en-US" sz="1600" dirty="0" err="1">
                <a:solidFill>
                  <a:srgbClr val="A31515"/>
                </a:solidFill>
                <a:latin typeface="Consolas" panose="020B0609020204030204" pitchFamily="49" charset="0"/>
              </a:rPr>
              <a:t>deque</a:t>
            </a:r>
            <a:r>
              <a:rPr lang="en-US" sz="1600" dirty="0">
                <a:solidFill>
                  <a:srgbClr val="A31515"/>
                </a:solidFill>
                <a:latin typeface="Consolas" panose="020B0609020204030204" pitchFamily="49" charset="0"/>
              </a:rPr>
              <a:t>&gt;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#include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base.h</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namespace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N = </a:t>
            </a:r>
            <a:r>
              <a:rPr lang="en-US" sz="1600" dirty="0">
                <a:solidFill>
                  <a:srgbClr val="098658"/>
                </a:solidFill>
                <a:latin typeface="Consolas" panose="020B0609020204030204" pitchFamily="49" charset="0"/>
              </a:rPr>
              <a:t>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0000"/>
                </a:solidFill>
                <a:latin typeface="Consolas" panose="020B0609020204030204" pitchFamily="49" charset="0"/>
              </a:rPr>
              <a:t>    vector&lt;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 v = generate&lt;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vector&lt;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&gt;&gt;(N);</a:t>
            </a:r>
          </a:p>
          <a:p>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&gt; l = generate&lt;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&gt;&gt;(N);</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deque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 d = generate&lt;</a:t>
            </a:r>
            <a:r>
              <a:rPr lang="en-US" sz="1600" dirty="0">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deque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long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&gt;&gt;(N, -</a:t>
            </a:r>
            <a:r>
              <a:rPr lang="en-US" sz="1600" dirty="0">
                <a:solidFill>
                  <a:srgbClr val="098658"/>
                </a:solidFill>
                <a:latin typeface="Consolas" panose="020B0609020204030204" pitchFamily="49" charset="0"/>
              </a:rPr>
              <a:t>1000000000000</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1000000000000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print(v);</a:t>
            </a:r>
          </a:p>
          <a:p>
            <a:r>
              <a:rPr lang="en-US" sz="1600" dirty="0">
                <a:solidFill>
                  <a:srgbClr val="000000"/>
                </a:solidFill>
                <a:latin typeface="Consolas" panose="020B0609020204030204" pitchFamily="49" charset="0"/>
              </a:rPr>
              <a:t>    print(l);</a:t>
            </a:r>
          </a:p>
          <a:p>
            <a:r>
              <a:rPr lang="en-US" sz="1600" dirty="0">
                <a:solidFill>
                  <a:srgbClr val="000000"/>
                </a:solidFill>
                <a:latin typeface="Consolas" panose="020B0609020204030204" pitchFamily="49" charset="0"/>
              </a:rPr>
              <a:t>    print(d);</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3" name="Прямоугольник 2"/>
          <p:cNvSpPr/>
          <p:nvPr/>
        </p:nvSpPr>
        <p:spPr>
          <a:xfrm>
            <a:off x="3289017" y="1133866"/>
            <a:ext cx="8412142" cy="2862322"/>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a:spAutoFit/>
          </a:bodyPr>
          <a:lstStyle/>
          <a:p>
            <a:r>
              <a:rPr lang="ru-RU" dirty="0" err="1"/>
              <a:t>vector</a:t>
            </a:r>
            <a:r>
              <a:rPr lang="ru-RU" dirty="0"/>
              <a:t>&lt;</a:t>
            </a:r>
            <a:r>
              <a:rPr lang="ru-RU" dirty="0" err="1"/>
              <a:t>int</a:t>
            </a:r>
            <a:r>
              <a:rPr lang="ru-RU" dirty="0"/>
              <a:t>&gt;][20]{12, 45, -30, 83, -99, 19, 75, 3, 92, 96, -66, 32, -37, 6, 40, 58, -49, -86, 15, -34}</a:t>
            </a:r>
          </a:p>
          <a:p>
            <a:r>
              <a:rPr lang="ru-RU" dirty="0" err="1"/>
              <a:t>list</a:t>
            </a:r>
            <a:r>
              <a:rPr lang="ru-RU" dirty="0"/>
              <a:t>&lt;</a:t>
            </a:r>
            <a:r>
              <a:rPr lang="ru-RU" dirty="0" err="1"/>
              <a:t>double</a:t>
            </a:r>
            <a:r>
              <a:rPr lang="ru-RU" dirty="0"/>
              <a:t>&gt;][20]{0.452498, 0.830679, 0.188648, 0.0307165, 0.950299, 0.323121, 0.0573049, 0.576986, -0.851799, -0.3403, 0.167488, -0.938056, 0.857187, -0.960495, 0.558744, -0.32791, -0.314948, -0.170361, 0.814626, 0.302961}</a:t>
            </a:r>
          </a:p>
          <a:p>
            <a:r>
              <a:rPr lang="ru-RU" dirty="0" err="1"/>
              <a:t>deque</a:t>
            </a:r>
            <a:r>
              <a:rPr lang="ru-RU" dirty="0"/>
              <a:t>&lt;</a:t>
            </a:r>
            <a:r>
              <a:rPr lang="ru-RU" dirty="0" err="1"/>
              <a:t>long</a:t>
            </a:r>
            <a:r>
              <a:rPr lang="ru-RU" dirty="0"/>
              <a:t> </a:t>
            </a:r>
            <a:r>
              <a:rPr lang="ru-RU" dirty="0" err="1"/>
              <a:t>long</a:t>
            </a:r>
            <a:r>
              <a:rPr lang="ru-RU" dirty="0"/>
              <a:t> </a:t>
            </a:r>
            <a:r>
              <a:rPr lang="ru-RU" dirty="0" err="1"/>
              <a:t>int</a:t>
            </a:r>
            <a:r>
              <a:rPr lang="ru-RU" dirty="0"/>
              <a:t>&gt;][20]{124105681002, -300283945447, -988857462583, 745970169002, 919743648206, -657856202574, -366369262418, 403545890237, -492875599044, 148172963230, -323182973939, -523125605698, -652414337696, 932820119257, 309017435041, -45073958523, -869679843303, -972448559986, 687524060525, -434561197696}</a:t>
            </a:r>
          </a:p>
        </p:txBody>
      </p:sp>
    </p:spTree>
    <p:extLst>
      <p:ext uri="{BB962C8B-B14F-4D97-AF65-F5344CB8AC3E}">
        <p14:creationId xmlns:p14="http://schemas.microsoft.com/office/powerpoint/2010/main" val="3133241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 с </a:t>
            </a:r>
            <a:r>
              <a:rPr lang="ru-RU" sz="3200" dirty="0" smtClean="0">
                <a:solidFill>
                  <a:schemeClr val="accent1">
                    <a:lumMod val="75000"/>
                  </a:schemeClr>
                </a:solidFill>
                <a:latin typeface="Arial" panose="020B0604020202020204" pitchFamily="34" charset="0"/>
                <a:cs typeface="Arial" panose="020B0604020202020204" pitchFamily="34" charset="0"/>
              </a:rPr>
              <a:t>сортировками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493417" y="1265576"/>
            <a:ext cx="11017624" cy="5262979"/>
          </a:xfrm>
          <a:prstGeom prst="rect">
            <a:avLst/>
          </a:prstGeom>
        </p:spPr>
        <p:txBody>
          <a:bodyPr wrap="square">
            <a:spAutoFit/>
          </a:bodyPr>
          <a:lstStyle/>
          <a:p>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FT, </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ST&gt;</a:t>
            </a:r>
          </a:p>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Pair:</a:t>
            </a:r>
            <a:r>
              <a:rPr lang="en-US" sz="1600" dirty="0" err="1">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pair&lt;FT, ST&gt;{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Pair(</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FT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ST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b): pair&lt;FT, ST&gt;(a, b)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FFT, </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FST&gt;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friend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out,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Pair&lt;FFT, FST&gt;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value);</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template</a:t>
            </a:r>
            <a:r>
              <a:rPr lang="en-US" sz="1600" dirty="0">
                <a:solidFill>
                  <a:srgbClr val="000000"/>
                </a:solidFill>
                <a:latin typeface="Consolas" panose="020B0609020204030204" pitchFamily="49" charset="0"/>
              </a:rPr>
              <a:t> &lt;</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FFT, </a:t>
            </a:r>
            <a:r>
              <a:rPr lang="en-US" sz="1600" dirty="0" err="1">
                <a:solidFill>
                  <a:srgbClr val="0000FF"/>
                </a:solidFill>
                <a:latin typeface="Consolas" panose="020B0609020204030204" pitchFamily="49" charset="0"/>
              </a:rPr>
              <a:t>typename</a:t>
            </a:r>
            <a:r>
              <a:rPr lang="en-US" sz="1600" dirty="0">
                <a:solidFill>
                  <a:srgbClr val="000000"/>
                </a:solidFill>
                <a:latin typeface="Consolas" panose="020B0609020204030204" pitchFamily="49" charset="0"/>
              </a:rPr>
              <a:t> FST&gt;</a:t>
            </a:r>
          </a:p>
          <a:p>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out,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Pair&lt;FFT, FST&gt;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value){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out &lt;&lt;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value.first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value.second</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equal_order</a:t>
            </a:r>
            <a:r>
              <a:rPr lang="en-US" sz="1600" dirty="0">
                <a:solidFill>
                  <a:srgbClr val="000000"/>
                </a:solidFill>
                <a:latin typeface="Consolas" panose="020B0609020204030204" pitchFamily="49" charset="0"/>
              </a:rPr>
              <a:t>(vector&lt;Pair&lt;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&gt;&gt; a, vector&lt;Pair&lt;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&gt;&gt; b){</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std</a:t>
            </a:r>
            <a:r>
              <a:rPr lang="en-US" sz="1600" dirty="0">
                <a:solidFill>
                  <a:srgbClr val="000000"/>
                </a:solidFill>
                <a:latin typeface="Consolas" panose="020B0609020204030204" pitchFamily="49" charset="0"/>
              </a:rPr>
              <a:t>::equal(</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a.begin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a.end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b.begin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Pair&lt;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a,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Pair&lt;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&gt;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b){</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a.first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b.first</a:t>
            </a:r>
            <a:r>
              <a:rPr lang="en-US" sz="1600" dirty="0">
                <a:solidFill>
                  <a:srgbClr val="000000"/>
                </a:solidFill>
                <a:latin typeface="Consolas" panose="020B0609020204030204" pitchFamily="49" charset="0"/>
              </a:rPr>
              <a:t> &amp;&amp; </a:t>
            </a:r>
            <a:r>
              <a:rPr lang="en-US" sz="1600" dirty="0" err="1">
                <a:solidFill>
                  <a:srgbClr val="000000"/>
                </a:solidFill>
                <a:latin typeface="Consolas" panose="020B0609020204030204" pitchFamily="49" charset="0"/>
              </a:rPr>
              <a:t>a.second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b.second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smtClean="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p:txBody>
      </p:sp>
      <p:pic>
        <p:nvPicPr>
          <p:cNvPr id="3076" name="Picture 4" descr="https://www.meme-arsenal.com/memes/c44afbbf77c95b034d2dbe5580f7cb6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648" y="2913894"/>
            <a:ext cx="3421233" cy="33929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653326" y="3871686"/>
            <a:ext cx="1485755" cy="738664"/>
          </a:xfrm>
          <a:prstGeom prst="rect">
            <a:avLst/>
          </a:prstGeom>
          <a:noFill/>
        </p:spPr>
        <p:txBody>
          <a:bodyPr wrap="square" rtlCol="0">
            <a:spAutoFit/>
          </a:bodyPr>
          <a:lstStyle/>
          <a:p>
            <a:pPr algn="ctr"/>
            <a:r>
              <a:rPr lang="ru-RU" sz="1400" b="1" dirty="0" smtClean="0">
                <a:solidFill>
                  <a:schemeClr val="bg1"/>
                </a:solidFill>
                <a:effectLst>
                  <a:glow rad="101600">
                    <a:schemeClr val="tx1">
                      <a:lumMod val="75000"/>
                      <a:lumOff val="25000"/>
                      <a:alpha val="60000"/>
                    </a:schemeClr>
                  </a:glow>
                </a:effectLst>
              </a:rPr>
              <a:t>А ДАЛЬШЕ МЫ ИСПОЛЬЗУЕМ ПАРУ</a:t>
            </a:r>
            <a:endParaRPr lang="ru-RU" sz="1400" b="1" dirty="0">
              <a:solidFill>
                <a:schemeClr val="bg1"/>
              </a:solidFill>
              <a:effectLst>
                <a:glow rad="101600">
                  <a:schemeClr val="tx1">
                    <a:lumMod val="75000"/>
                    <a:lumOff val="25000"/>
                    <a:alpha val="60000"/>
                  </a:schemeClr>
                </a:glow>
              </a:effectLst>
            </a:endParaRPr>
          </a:p>
        </p:txBody>
      </p:sp>
      <p:sp>
        <p:nvSpPr>
          <p:cNvPr id="11" name="TextBox 10"/>
          <p:cNvSpPr txBox="1"/>
          <p:nvPr/>
        </p:nvSpPr>
        <p:spPr>
          <a:xfrm>
            <a:off x="10364496" y="2913894"/>
            <a:ext cx="1485755" cy="738664"/>
          </a:xfrm>
          <a:prstGeom prst="rect">
            <a:avLst/>
          </a:prstGeom>
          <a:noFill/>
        </p:spPr>
        <p:txBody>
          <a:bodyPr wrap="square" rtlCol="0">
            <a:spAutoFit/>
          </a:bodyPr>
          <a:lstStyle/>
          <a:p>
            <a:pPr algn="ctr"/>
            <a:r>
              <a:rPr lang="ru-RU" sz="1400" b="1" dirty="0" smtClean="0">
                <a:solidFill>
                  <a:schemeClr val="bg1"/>
                </a:solidFill>
                <a:effectLst>
                  <a:glow rad="101600">
                    <a:schemeClr val="tx1">
                      <a:lumMod val="75000"/>
                      <a:lumOff val="25000"/>
                      <a:alpha val="60000"/>
                    </a:schemeClr>
                  </a:glow>
                </a:effectLst>
              </a:rPr>
              <a:t>ИЗ СТАНДАРТНОЙ БИБЛИОТЕКЕ?</a:t>
            </a:r>
            <a:endParaRPr lang="ru-RU" sz="1400" b="1" dirty="0">
              <a:solidFill>
                <a:schemeClr val="bg1"/>
              </a:solidFill>
              <a:effectLst>
                <a:glow rad="101600">
                  <a:schemeClr val="tx1">
                    <a:lumMod val="75000"/>
                    <a:lumOff val="25000"/>
                    <a:alpha val="60000"/>
                  </a:schemeClr>
                </a:glow>
              </a:effectLst>
            </a:endParaRPr>
          </a:p>
        </p:txBody>
      </p:sp>
      <p:sp>
        <p:nvSpPr>
          <p:cNvPr id="12" name="TextBox 11"/>
          <p:cNvSpPr txBox="1"/>
          <p:nvPr/>
        </p:nvSpPr>
        <p:spPr>
          <a:xfrm>
            <a:off x="10364496" y="4610350"/>
            <a:ext cx="1485755" cy="523220"/>
          </a:xfrm>
          <a:prstGeom prst="rect">
            <a:avLst/>
          </a:prstGeom>
          <a:noFill/>
        </p:spPr>
        <p:txBody>
          <a:bodyPr wrap="square" rtlCol="0">
            <a:spAutoFit/>
          </a:bodyPr>
          <a:lstStyle/>
          <a:p>
            <a:pPr algn="ctr"/>
            <a:r>
              <a:rPr lang="ru-RU" sz="1400" b="1" dirty="0" smtClean="0">
                <a:solidFill>
                  <a:schemeClr val="bg1"/>
                </a:solidFill>
                <a:effectLst>
                  <a:glow rad="101600">
                    <a:schemeClr val="tx1">
                      <a:lumMod val="75000"/>
                      <a:lumOff val="25000"/>
                      <a:alpha val="60000"/>
                    </a:schemeClr>
                  </a:glow>
                </a:effectLst>
              </a:rPr>
              <a:t>ИЗ БИБЛИОТЕКИ ЖЕ?</a:t>
            </a:r>
            <a:endParaRPr lang="ru-RU" sz="1400" b="1" dirty="0">
              <a:solidFill>
                <a:schemeClr val="bg1"/>
              </a:solidFill>
              <a:effectLst>
                <a:glow rad="101600">
                  <a:schemeClr val="tx1">
                    <a:lumMod val="75000"/>
                    <a:lumOff val="25000"/>
                    <a:alpha val="60000"/>
                  </a:schemeClr>
                </a:glow>
              </a:effectLst>
            </a:endParaRPr>
          </a:p>
        </p:txBody>
      </p:sp>
    </p:spTree>
    <p:extLst>
      <p:ext uri="{BB962C8B-B14F-4D97-AF65-F5344CB8AC3E}">
        <p14:creationId xmlns:p14="http://schemas.microsoft.com/office/powerpoint/2010/main" val="1591852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 с </a:t>
            </a:r>
            <a:r>
              <a:rPr lang="ru-RU" sz="3200" dirty="0" smtClean="0">
                <a:solidFill>
                  <a:schemeClr val="accent1">
                    <a:lumMod val="75000"/>
                  </a:schemeClr>
                </a:solidFill>
                <a:latin typeface="Arial" panose="020B0604020202020204" pitchFamily="34" charset="0"/>
                <a:cs typeface="Arial" panose="020B0604020202020204" pitchFamily="34" charset="0"/>
              </a:rPr>
              <a:t>сортировками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493417" y="1295219"/>
            <a:ext cx="11207742" cy="4708981"/>
          </a:xfrm>
          <a:prstGeom prst="rect">
            <a:avLst/>
          </a:prstGeom>
        </p:spPr>
        <p:txBody>
          <a:bodyPr wrap="square">
            <a:spAutoFit/>
          </a:bodyPr>
          <a:lstStyle/>
          <a:p>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main(){</a:t>
            </a:r>
          </a:p>
          <a:p>
            <a:r>
              <a:rPr lang="en-US" sz="1200" dirty="0">
                <a:solidFill>
                  <a:srgbClr val="000000"/>
                </a:solidFill>
                <a:latin typeface="Consolas" panose="020B0609020204030204" pitchFamily="49" charset="0"/>
              </a:rPr>
              <a:t>    vector&lt;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 v = generate&lt;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vector&lt;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&gt;&gt;(N,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 </a:t>
            </a:r>
            <a:r>
              <a:rPr lang="en-US" sz="1200" dirty="0">
                <a:solidFill>
                  <a:srgbClr val="098658"/>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vector&lt;Pair&lt;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&gt;&gt; </a:t>
            </a:r>
            <a:r>
              <a:rPr lang="en-US" sz="1200" dirty="0" err="1">
                <a:solidFill>
                  <a:srgbClr val="000000"/>
                </a:solidFill>
                <a:latin typeface="Consolas" panose="020B0609020204030204" pitchFamily="49" charset="0"/>
              </a:rPr>
              <a:t>v_pair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 =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for</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el: v) </a:t>
            </a:r>
            <a:r>
              <a:rPr lang="en-US" sz="1200" dirty="0" err="1">
                <a:solidFill>
                  <a:srgbClr val="000000"/>
                </a:solidFill>
                <a:latin typeface="Consolas" panose="020B0609020204030204" pitchFamily="49" charset="0"/>
              </a:rPr>
              <a:t>v_pair.push_back</a:t>
            </a:r>
            <a:r>
              <a:rPr lang="en-US" sz="1200" dirty="0">
                <a:solidFill>
                  <a:srgbClr val="000000"/>
                </a:solidFill>
                <a:latin typeface="Consolas" panose="020B0609020204030204" pitchFamily="49" charset="0"/>
              </a:rPr>
              <a:t>(Pair&lt;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&gt;(el, </a:t>
            </a:r>
            <a:r>
              <a:rPr lang="en-US" sz="1200" dirty="0" err="1">
                <a:solidFill>
                  <a:srgbClr val="000000"/>
                </a:solidFill>
                <a:latin typeface="Consolas" panose="020B0609020204030204" pitchFamily="49" charset="0"/>
              </a:rPr>
              <a:t>i</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vector&lt;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v_copy</a:t>
            </a:r>
            <a:r>
              <a:rPr lang="en-US" sz="1200" dirty="0">
                <a:solidFill>
                  <a:srgbClr val="000000"/>
                </a:solidFill>
                <a:latin typeface="Consolas" panose="020B0609020204030204" pitchFamily="49" charset="0"/>
              </a:rPr>
              <a:t> = v;</a:t>
            </a:r>
          </a:p>
          <a:p>
            <a:r>
              <a:rPr lang="en-US" sz="1200" dirty="0">
                <a:solidFill>
                  <a:srgbClr val="000000"/>
                </a:solidFill>
                <a:latin typeface="Consolas" panose="020B0609020204030204" pitchFamily="49" charset="0"/>
              </a:rPr>
              <a:t>    vector&lt;Pair&lt;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&gt;&gt; </a:t>
            </a:r>
            <a:r>
              <a:rPr lang="en-US" sz="1200" dirty="0" err="1">
                <a:solidFill>
                  <a:srgbClr val="000000"/>
                </a:solidFill>
                <a:latin typeface="Consolas" panose="020B0609020204030204" pitchFamily="49" charset="0"/>
              </a:rPr>
              <a:t>v_pair_copy</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v_pair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v_copy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sort(</a:t>
            </a:r>
            <a:r>
              <a:rPr lang="en-US" sz="1200" dirty="0" err="1">
                <a:solidFill>
                  <a:srgbClr val="000000"/>
                </a:solidFill>
                <a:latin typeface="Consolas" panose="020B0609020204030204" pitchFamily="49" charset="0"/>
              </a:rPr>
              <a:t>v_copy.begin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v_copy.end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v_copy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v_pair_copy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sort(</a:t>
            </a:r>
            <a:r>
              <a:rPr lang="en-US" sz="1200" dirty="0" err="1">
                <a:solidFill>
                  <a:srgbClr val="000000"/>
                </a:solidFill>
                <a:latin typeface="Consolas" panose="020B0609020204030204" pitchFamily="49" charset="0"/>
              </a:rPr>
              <a:t>v_pair_copy.begin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v_pair_copy.end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a,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b){</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a.first</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b.first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v_pair_copy</a:t>
            </a:r>
            <a:r>
              <a:rPr lang="en-US" sz="1200" dirty="0">
                <a:solidFill>
                  <a:srgbClr val="000000"/>
                </a:solidFill>
                <a:latin typeface="Consolas" panose="020B0609020204030204" pitchFamily="49" charset="0"/>
              </a:rPr>
              <a:t>);</a:t>
            </a:r>
          </a:p>
          <a:p>
            <a:r>
              <a:rPr lang="en-US" sz="1200" dirty="0" smtClean="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&lt;&lt;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vector&lt;Pair&lt;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&gt;&gt; </a:t>
            </a:r>
            <a:r>
              <a:rPr lang="en-US" sz="1200" dirty="0" err="1">
                <a:solidFill>
                  <a:srgbClr val="000000"/>
                </a:solidFill>
                <a:latin typeface="Consolas" panose="020B0609020204030204" pitchFamily="49" charset="0"/>
              </a:rPr>
              <a:t>v_pair_t_copy</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v_pair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v_pair_t_copy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stable_sort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v_pair_t_copy.begin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v_pair_t_copy.end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a, </a:t>
            </a:r>
            <a:r>
              <a:rPr lang="en-US" sz="1200" dirty="0" err="1">
                <a:solidFill>
                  <a:srgbClr val="0000FF"/>
                </a:solidFill>
                <a:latin typeface="Consolas" panose="020B0609020204030204" pitchFamily="49" charset="0"/>
              </a:rPr>
              <a:t>const</a:t>
            </a:r>
            <a:r>
              <a:rPr lang="en-US" sz="1200" dirty="0">
                <a:solidFill>
                  <a:srgbClr val="000000"/>
                </a:solidFill>
                <a:latin typeface="Consolas" panose="020B0609020204030204" pitchFamily="49" charset="0"/>
              </a:rPr>
              <a:t> Pair&lt;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&gt;</a:t>
            </a:r>
            <a:r>
              <a:rPr lang="en-US" sz="1200" dirty="0">
                <a:solidFill>
                  <a:srgbClr val="0000FF"/>
                </a:solidFill>
                <a:latin typeface="Consolas" panose="020B0609020204030204" pitchFamily="49" charset="0"/>
              </a:rPr>
              <a:t>&amp;</a:t>
            </a:r>
            <a:r>
              <a:rPr lang="en-US" sz="1200" dirty="0">
                <a:solidFill>
                  <a:srgbClr val="000000"/>
                </a:solidFill>
                <a:latin typeface="Consolas" panose="020B0609020204030204" pitchFamily="49" charset="0"/>
              </a:rPr>
              <a:t> b){</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a.first</a:t>
            </a:r>
            <a:r>
              <a:rPr lang="en-US" sz="1200" dirty="0">
                <a:solidFill>
                  <a:srgbClr val="000000"/>
                </a:solidFill>
                <a:latin typeface="Consolas" panose="020B0609020204030204" pitchFamily="49" charset="0"/>
              </a:rPr>
              <a:t> &lt; </a:t>
            </a:r>
            <a:r>
              <a:rPr lang="en-US" sz="1200" dirty="0" err="1">
                <a:solidFill>
                  <a:srgbClr val="000000"/>
                </a:solidFill>
                <a:latin typeface="Consolas" panose="020B0609020204030204" pitchFamily="49" charset="0"/>
              </a:rPr>
              <a:t>b.first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print(</a:t>
            </a:r>
            <a:r>
              <a:rPr lang="en-US" sz="1200" dirty="0" err="1">
                <a:solidFill>
                  <a:srgbClr val="000000"/>
                </a:solidFill>
                <a:latin typeface="Consolas" panose="020B0609020204030204" pitchFamily="49" charset="0"/>
              </a:rPr>
              <a:t>v_pair_t_copy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cout</a:t>
            </a:r>
            <a:r>
              <a:rPr lang="en-US" sz="1200" dirty="0">
                <a:solidFill>
                  <a:srgbClr val="000000"/>
                </a:solidFill>
                <a:latin typeface="Consolas" panose="020B0609020204030204" pitchFamily="49" charset="0"/>
              </a:rPr>
              <a:t> &lt;&lt; </a:t>
            </a:r>
            <a:r>
              <a:rPr lang="en-US" sz="1200" dirty="0">
                <a:solidFill>
                  <a:srgbClr val="A31515"/>
                </a:solidFill>
                <a:latin typeface="Consolas" panose="020B0609020204030204" pitchFamily="49" charset="0"/>
              </a:rPr>
              <a:t>"equal order first(sort), third(</a:t>
            </a:r>
            <a:r>
              <a:rPr lang="en-US" sz="1200" dirty="0" err="1">
                <a:solidFill>
                  <a:srgbClr val="A31515"/>
                </a:solidFill>
                <a:latin typeface="Consolas" panose="020B0609020204030204" pitchFamily="49" charset="0"/>
              </a:rPr>
              <a:t>stable_sort</a:t>
            </a:r>
            <a:r>
              <a:rPr lang="en-US" sz="1200" dirty="0">
                <a:solidFill>
                  <a:srgbClr val="A31515"/>
                </a:solidFill>
                <a:latin typeface="Consolas" panose="020B0609020204030204" pitchFamily="49" charset="0"/>
              </a:rPr>
              <a:t>): "</a:t>
            </a:r>
            <a:r>
              <a:rPr lang="en-US" sz="1200" dirty="0">
                <a:solidFill>
                  <a:srgbClr val="000000"/>
                </a:solidFill>
                <a:latin typeface="Consolas" panose="020B0609020204030204" pitchFamily="49" charset="0"/>
              </a:rPr>
              <a:t> &lt;&lt; </a:t>
            </a:r>
            <a:r>
              <a:rPr lang="en-US" sz="1200" dirty="0" err="1">
                <a:solidFill>
                  <a:srgbClr val="000000"/>
                </a:solidFill>
                <a:latin typeface="Consolas" panose="020B0609020204030204" pitchFamily="49" charset="0"/>
              </a:rPr>
              <a:t>equal_order</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v_pair_copy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v_pair_t_copy</a:t>
            </a:r>
            <a:r>
              <a:rPr lang="en-US" sz="1200" dirty="0">
                <a:solidFill>
                  <a:srgbClr val="000000"/>
                </a:solidFill>
                <a:latin typeface="Consolas" panose="020B0609020204030204" pitchFamily="49" charset="0"/>
              </a:rPr>
              <a:t>) &lt;&lt; </a:t>
            </a:r>
            <a:r>
              <a:rPr lang="en-US" sz="1200" dirty="0" err="1">
                <a:solidFill>
                  <a:srgbClr val="000000"/>
                </a:solidFill>
                <a:latin typeface="Consolas" panose="020B0609020204030204" pitchFamily="49" charset="0"/>
              </a:rPr>
              <a:t>endl</a:t>
            </a:r>
            <a:r>
              <a:rPr lang="en-US" sz="1200" dirty="0">
                <a:solidFill>
                  <a:srgbClr val="000000"/>
                </a:solidFill>
                <a:latin typeface="Consolas" panose="020B0609020204030204" pitchFamily="49" charset="0"/>
              </a:rPr>
              <a:t>;</a:t>
            </a:r>
          </a:p>
          <a:p>
            <a:r>
              <a:rPr lang="en-US" sz="1200" dirty="0" smtClean="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98658"/>
                </a:solidFill>
                <a:latin typeface="Consolas" panose="020B0609020204030204" pitchFamily="49" charset="0"/>
              </a:rPr>
              <a:t>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84461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r>
              <a:rPr lang="en-US" sz="3200" dirty="0" smtClean="0">
                <a:solidFill>
                  <a:schemeClr val="accent1">
                    <a:lumMod val="75000"/>
                  </a:schemeClr>
                </a:solidFill>
                <a:latin typeface="Arial" panose="020B0604020202020204" pitchFamily="34" charset="0"/>
                <a:cs typeface="Arial" panose="020B0604020202020204" pitchFamily="34" charset="0"/>
              </a:rPr>
              <a:t> </a:t>
            </a:r>
            <a:r>
              <a:rPr lang="ru-RU" sz="3200" dirty="0" smtClean="0">
                <a:solidFill>
                  <a:schemeClr val="accent1">
                    <a:lumMod val="75000"/>
                  </a:schemeClr>
                </a:solidFill>
                <a:latin typeface="Arial" panose="020B0604020202020204" pitchFamily="34" charset="0"/>
                <a:cs typeface="Arial" panose="020B0604020202020204" pitchFamily="34" charset="0"/>
              </a:rPr>
              <a:t>с сортировками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311596" y="1659285"/>
            <a:ext cx="11568808" cy="3539430"/>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a:spAutoFit/>
          </a:bodyPr>
          <a:lstStyle/>
          <a:p>
            <a:r>
              <a:rPr lang="ru-RU" sz="1400" dirty="0" err="1"/>
              <a:t>vector</a:t>
            </a:r>
            <a:r>
              <a:rPr lang="ru-RU" sz="1400" dirty="0"/>
              <a:t>&lt;</a:t>
            </a:r>
            <a:r>
              <a:rPr lang="ru-RU" sz="1400" dirty="0" err="1"/>
              <a:t>int</a:t>
            </a:r>
            <a:r>
              <a:rPr lang="ru-RU" sz="1400" dirty="0"/>
              <a:t>&gt;][20]{6, 6, 0, 8, 7, 9, 10, 5, 1, 6, 9, 4, 8, 7, 1, 2, 5, 0, 1, 0}</a:t>
            </a:r>
          </a:p>
          <a:p>
            <a:r>
              <a:rPr lang="ru-RU" sz="1400" dirty="0" err="1"/>
              <a:t>vector</a:t>
            </a:r>
            <a:r>
              <a:rPr lang="ru-RU" sz="1400" dirty="0"/>
              <a:t>&lt;</a:t>
            </a:r>
            <a:r>
              <a:rPr lang="ru-RU" sz="1400" dirty="0" err="1"/>
              <a:t>int</a:t>
            </a:r>
            <a:r>
              <a:rPr lang="ru-RU" sz="1400" dirty="0"/>
              <a:t>&gt;][20]{0, 0, 0, 1, 1, 1, 2, 4, 5, 5, 6, 6, 6, 7, 7, 8, 8, 9, 9, 10}</a:t>
            </a:r>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&gt;][20]{(6,0), (6,1), (0,2), (8,3), (7,4), (9,5), (10,6), (5,7), (1,8), (6,9), (9,10), (4,11), (8,12), (7,13), (1,14), (2,15), (5,16), (0,17), (1,18), (0,19)}</a:t>
            </a:r>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a:t>
            </a:r>
            <a:r>
              <a:rPr lang="ru-RU" sz="1400" dirty="0">
                <a:solidFill>
                  <a:srgbClr val="FF0000"/>
                </a:solidFill>
              </a:rPr>
              <a:t>(0,19), (0,2), (0,17)</a:t>
            </a:r>
            <a:r>
              <a:rPr lang="ru-RU" sz="1400" dirty="0"/>
              <a:t>, (1,18), (1,8), (1,14), (2,15), (4,11), (5,16), (5,7), (6,1), (6,9), (6,0), (7,13), (7,4), (8,12), (8,3), (9,10), (9,5), (10,6)}</a:t>
            </a:r>
          </a:p>
          <a:p>
            <a:endParaRPr lang="ru-RU" sz="1400" dirty="0"/>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&gt;][20]{(6,0), (6,1), (0,2), (8,3), (7,4), (9,5), (10,6), (5,7), (1,8), (6,9), (9,10), (4,11), (8,12), (7,13), (1,14), (2,15), (5,16), (0,17), (1,18), (0,19)}</a:t>
            </a:r>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&gt;][20]{(0,19), (0,2), (0,17), (1,18), (1,8), (1,14), (2,15), (4,11), (5,16), (5,7), (6,1), (6,9), (6,0), (7,13), (7,4), (8,12), (8,3), (9,10), (9,5), (10,6)}</a:t>
            </a:r>
          </a:p>
          <a:p>
            <a:r>
              <a:rPr lang="ru-RU" sz="1400" dirty="0" err="1"/>
              <a:t>equal</a:t>
            </a:r>
            <a:r>
              <a:rPr lang="ru-RU" sz="1400" dirty="0"/>
              <a:t> </a:t>
            </a:r>
            <a:r>
              <a:rPr lang="ru-RU" sz="1400" dirty="0" err="1"/>
              <a:t>order</a:t>
            </a:r>
            <a:r>
              <a:rPr lang="ru-RU" sz="1400" dirty="0"/>
              <a:t> </a:t>
            </a:r>
            <a:r>
              <a:rPr lang="ru-RU" sz="1400" dirty="0" err="1"/>
              <a:t>first</a:t>
            </a:r>
            <a:r>
              <a:rPr lang="ru-RU" sz="1400" dirty="0"/>
              <a:t>(</a:t>
            </a:r>
            <a:r>
              <a:rPr lang="ru-RU" sz="1400" dirty="0" err="1"/>
              <a:t>sort</a:t>
            </a:r>
            <a:r>
              <a:rPr lang="ru-RU" sz="1400" dirty="0"/>
              <a:t>), </a:t>
            </a:r>
            <a:r>
              <a:rPr lang="ru-RU" sz="1400" dirty="0" err="1"/>
              <a:t>second</a:t>
            </a:r>
            <a:r>
              <a:rPr lang="ru-RU" sz="1400" dirty="0"/>
              <a:t>(</a:t>
            </a:r>
            <a:r>
              <a:rPr lang="ru-RU" sz="1400" dirty="0" err="1"/>
              <a:t>sort</a:t>
            </a:r>
            <a:r>
              <a:rPr lang="ru-RU" sz="1400" dirty="0"/>
              <a:t>): 1</a:t>
            </a:r>
          </a:p>
          <a:p>
            <a:endParaRPr lang="ru-RU" sz="1400" dirty="0"/>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&gt;][20]{(6,0), (6,1), (0,2), (8,3), (7,4), (9,5), (10,6), (5,7), (1,8), (6,9), (9,10), (4,11), (8,12), (7,13), (1,14), (2,15), (5,16), (0,17), (1,18), (0,19)}</a:t>
            </a:r>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a:t>
            </a:r>
            <a:r>
              <a:rPr lang="ru-RU" sz="1400" dirty="0">
                <a:solidFill>
                  <a:srgbClr val="FF0000"/>
                </a:solidFill>
              </a:rPr>
              <a:t>(0,2), (0,17), (0,19)</a:t>
            </a:r>
            <a:r>
              <a:rPr lang="ru-RU" sz="1400" dirty="0"/>
              <a:t>, (1,8), (1,14), (1,18), (2,15), (4,11), (5,7), (5,16), (6,0), (6,1), (6,9), (7,4), (7,13), (8,3), (8,12), (9,5), (9,10), (10,6)}</a:t>
            </a:r>
          </a:p>
          <a:p>
            <a:r>
              <a:rPr lang="ru-RU" sz="1400" dirty="0" err="1"/>
              <a:t>equal</a:t>
            </a:r>
            <a:r>
              <a:rPr lang="ru-RU" sz="1400" dirty="0"/>
              <a:t> </a:t>
            </a:r>
            <a:r>
              <a:rPr lang="ru-RU" sz="1400" dirty="0" err="1"/>
              <a:t>order</a:t>
            </a:r>
            <a:r>
              <a:rPr lang="ru-RU" sz="1400" dirty="0"/>
              <a:t> </a:t>
            </a:r>
            <a:r>
              <a:rPr lang="ru-RU" sz="1400" dirty="0" err="1"/>
              <a:t>first</a:t>
            </a:r>
            <a:r>
              <a:rPr lang="ru-RU" sz="1400" dirty="0"/>
              <a:t>(</a:t>
            </a:r>
            <a:r>
              <a:rPr lang="ru-RU" sz="1400" dirty="0" err="1"/>
              <a:t>sort</a:t>
            </a:r>
            <a:r>
              <a:rPr lang="ru-RU" sz="1400" dirty="0"/>
              <a:t>), </a:t>
            </a:r>
            <a:r>
              <a:rPr lang="ru-RU" sz="1400" dirty="0" err="1"/>
              <a:t>third</a:t>
            </a:r>
            <a:r>
              <a:rPr lang="ru-RU" sz="1400" dirty="0"/>
              <a:t>(</a:t>
            </a:r>
            <a:r>
              <a:rPr lang="ru-RU" sz="1400" dirty="0" err="1"/>
              <a:t>stable_sort</a:t>
            </a:r>
            <a:r>
              <a:rPr lang="ru-RU" sz="1400" dirty="0"/>
              <a:t>): 0</a:t>
            </a:r>
          </a:p>
          <a:p>
            <a:endParaRPr lang="ru-RU" sz="1400" dirty="0"/>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&gt;][20]{(6,0), (6,1), (0,2), (8,3), (7,4), (9,5), (10,6), (5,7), (1,8), (6,9), (9,10), (4,11), (8,12), (7,13), (1,14), (2,15), (5,16), (0,17), (1,18), (0,19)}</a:t>
            </a:r>
          </a:p>
          <a:p>
            <a:r>
              <a:rPr lang="ru-RU" sz="1400" dirty="0" err="1"/>
              <a:t>vector</a:t>
            </a:r>
            <a:r>
              <a:rPr lang="ru-RU" sz="1400" dirty="0"/>
              <a:t>&lt;</a:t>
            </a:r>
            <a:r>
              <a:rPr lang="ru-RU" sz="1400" dirty="0" err="1"/>
              <a:t>Pair</a:t>
            </a:r>
            <a:r>
              <a:rPr lang="ru-RU" sz="1400" dirty="0"/>
              <a:t>&lt;</a:t>
            </a:r>
            <a:r>
              <a:rPr lang="ru-RU" sz="1400" dirty="0" err="1"/>
              <a:t>int</a:t>
            </a:r>
            <a:r>
              <a:rPr lang="ru-RU" sz="1400" dirty="0"/>
              <a:t>, </a:t>
            </a:r>
            <a:r>
              <a:rPr lang="ru-RU" sz="1400" dirty="0" err="1"/>
              <a:t>int</a:t>
            </a:r>
            <a:r>
              <a:rPr lang="ru-RU" sz="1400" dirty="0"/>
              <a:t>&gt; &gt;][20]{(0,2), (0,17), (0,19), (1,8), (1,14), (1,18), (2,15), (4,11), (5,7), (5,16), (6,0), (6,1), (6,9), (7,4), (7,13), (8,3), (8,12), (9,5), (9,10), (10,6)}</a:t>
            </a:r>
          </a:p>
          <a:p>
            <a:r>
              <a:rPr lang="ru-RU" sz="1400" dirty="0" err="1"/>
              <a:t>equal</a:t>
            </a:r>
            <a:r>
              <a:rPr lang="ru-RU" sz="1400" dirty="0"/>
              <a:t> </a:t>
            </a:r>
            <a:r>
              <a:rPr lang="ru-RU" sz="1400" dirty="0" err="1"/>
              <a:t>order</a:t>
            </a:r>
            <a:r>
              <a:rPr lang="ru-RU" sz="1400" dirty="0"/>
              <a:t> </a:t>
            </a:r>
            <a:r>
              <a:rPr lang="ru-RU" sz="1400" dirty="0" err="1"/>
              <a:t>third</a:t>
            </a:r>
            <a:r>
              <a:rPr lang="ru-RU" sz="1400" dirty="0"/>
              <a:t>(</a:t>
            </a:r>
            <a:r>
              <a:rPr lang="ru-RU" sz="1400" dirty="0" err="1"/>
              <a:t>stable_sort</a:t>
            </a:r>
            <a:r>
              <a:rPr lang="ru-RU" sz="1400" dirty="0"/>
              <a:t>), </a:t>
            </a:r>
            <a:r>
              <a:rPr lang="ru-RU" sz="1400" dirty="0" err="1"/>
              <a:t>fourth</a:t>
            </a:r>
            <a:r>
              <a:rPr lang="ru-RU" sz="1400" dirty="0"/>
              <a:t>(</a:t>
            </a:r>
            <a:r>
              <a:rPr lang="ru-RU" sz="1400" dirty="0" err="1"/>
              <a:t>stable_sort</a:t>
            </a:r>
            <a:r>
              <a:rPr lang="ru-RU" sz="1400" dirty="0"/>
              <a:t>): 1</a:t>
            </a:r>
          </a:p>
        </p:txBody>
      </p:sp>
    </p:spTree>
    <p:extLst>
      <p:ext uri="{BB962C8B-B14F-4D97-AF65-F5344CB8AC3E}">
        <p14:creationId xmlns:p14="http://schemas.microsoft.com/office/powerpoint/2010/main" val="1689410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pic>
        <p:nvPicPr>
          <p:cNvPr id="4" name="Picture 2" descr="Крепитесь Конец близок, Мем Зима близко крепитесь (Нед Старк) - Рисовач .Р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0" y="71718"/>
            <a:ext cx="3944471" cy="2958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Стандартная библиотека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489866"/>
            <a:ext cx="10094259" cy="4524315"/>
          </a:xfrm>
          <a:prstGeom prst="rect">
            <a:avLst/>
          </a:prstGeom>
        </p:spPr>
        <p:txBody>
          <a:bodyPr wrap="square">
            <a:spAutoFit/>
          </a:bodyPr>
          <a:lstStyle/>
          <a:p>
            <a:r>
              <a:rPr lang="ru-RU" dirty="0"/>
              <a:t>В языке программирования C++ термин </a:t>
            </a:r>
            <a:r>
              <a:rPr lang="ru-RU" b="1" dirty="0"/>
              <a:t>Стандартная Библиотека</a:t>
            </a:r>
            <a:r>
              <a:rPr lang="ru-RU" dirty="0"/>
              <a:t> означает коллекцию классов и функций, написанных </a:t>
            </a:r>
            <a:r>
              <a:rPr lang="ru-RU" dirty="0" smtClean="0"/>
              <a:t>на</a:t>
            </a:r>
            <a:r>
              <a:rPr lang="ru-RU" dirty="0"/>
              <a:t> </a:t>
            </a:r>
            <a:r>
              <a:rPr lang="ru-RU" smtClean="0"/>
              <a:t>самом языке.</a:t>
            </a:r>
            <a:endParaRPr lang="ru-RU" dirty="0"/>
          </a:p>
          <a:p>
            <a:r>
              <a:rPr lang="ru-RU" dirty="0"/>
              <a:t>Стандартные C++ библиотеки представляют собой наборы функций, констант, классов, объектов и шаблонов, которые расширяют язык С++ предоставляя базовую функциональность для выполнения различных задач, таких как: классы для взаимодействия с операционной системой, контейнеры данных, манипуляторы для работы с этими данными и наиболее используемые алгоритмы.</a:t>
            </a:r>
            <a:br>
              <a:rPr lang="ru-RU" dirty="0"/>
            </a:br>
            <a:r>
              <a:rPr lang="ru-RU" dirty="0"/>
              <a:t>Все элементы стандартных библиотек С++ распределены по различным заголовочным файлам, которые необходимо подключать к программе. Только так можно использовать элементы этих библиотек. Ниже приведены стандартные библиотеки языка программирования С++.</a:t>
            </a:r>
          </a:p>
          <a:p>
            <a:r>
              <a:rPr lang="ru-RU" dirty="0"/>
              <a:t>Стандартная Библиотека поддерживает несколько основных контейнеров, функций для работы с этими контейнерами, объектов-функции, основных типов строк и потоков (включая интерактивный и файловый ввод-вывод), поддержку некоторых языковых особенностей, и часто используемые функции для выполнения таких задач, как, например, нахождение квадратного корня числа.</a:t>
            </a:r>
          </a:p>
          <a:p>
            <a:r>
              <a:rPr lang="ru-RU" dirty="0"/>
              <a:t>Стандартная библиотека шаблонов (STL) — подмножество стандартной библиотеки C++ и содержит контейнеры, алгоритмы, итераторы, объекты-функции и т. д. Хотя некоторые программисты используют термин «STL» вместе (или попеременно) с термином «Стандартная библиотека C++».</a:t>
            </a:r>
          </a:p>
        </p:txBody>
      </p:sp>
    </p:spTree>
    <p:extLst>
      <p:ext uri="{BB962C8B-B14F-4D97-AF65-F5344CB8AC3E}">
        <p14:creationId xmlns:p14="http://schemas.microsoft.com/office/powerpoint/2010/main" val="2604242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Состав стандартной библиотеки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00571"/>
            <a:ext cx="10363200" cy="5632311"/>
          </a:xfrm>
          <a:prstGeom prst="rect">
            <a:avLst/>
          </a:prstGeom>
        </p:spPr>
        <p:txBody>
          <a:bodyPr wrap="square">
            <a:spAutoFit/>
          </a:bodyPr>
          <a:lstStyle/>
          <a:p>
            <a:r>
              <a:rPr lang="ru-RU" dirty="0"/>
              <a:t>В стандартной </a:t>
            </a:r>
            <a:r>
              <a:rPr lang="ru-RU" dirty="0" err="1"/>
              <a:t>бибилиотеке</a:t>
            </a:r>
            <a:r>
              <a:rPr lang="ru-RU" dirty="0"/>
              <a:t> С++ выделяют следующие компоненты</a:t>
            </a:r>
            <a:r>
              <a:rPr lang="en-US" dirty="0"/>
              <a:t>:</a:t>
            </a:r>
            <a:endParaRPr lang="ru-RU" dirty="0"/>
          </a:p>
          <a:p>
            <a:pPr marL="285750" indent="-285750">
              <a:buFont typeface="Arial" panose="020B0604020202020204" pitchFamily="34" charset="0"/>
              <a:buChar char="•"/>
            </a:pPr>
            <a:r>
              <a:rPr lang="en-US" b="1" dirty="0"/>
              <a:t>Language support library </a:t>
            </a:r>
            <a:r>
              <a:rPr lang="ru-RU" dirty="0"/>
              <a:t>– отвечает за языковую поддержку</a:t>
            </a:r>
          </a:p>
          <a:p>
            <a:pPr marL="285750" indent="-285750">
              <a:buFont typeface="Arial" panose="020B0604020202020204" pitchFamily="34" charset="0"/>
              <a:buChar char="•"/>
            </a:pPr>
            <a:r>
              <a:rPr lang="en-US" b="1" dirty="0"/>
              <a:t>Diagnostics library</a:t>
            </a:r>
            <a:r>
              <a:rPr lang="ru-RU" dirty="0"/>
              <a:t> – отвечает за исключения(ошибки времени исполнения)</a:t>
            </a:r>
          </a:p>
          <a:p>
            <a:pPr marL="285750" indent="-285750">
              <a:buFont typeface="Arial" panose="020B0604020202020204" pitchFamily="34" charset="0"/>
              <a:buChar char="•"/>
            </a:pPr>
            <a:r>
              <a:rPr lang="en-US" b="1" dirty="0"/>
              <a:t>General utilities library</a:t>
            </a:r>
            <a:r>
              <a:rPr lang="en-US" dirty="0"/>
              <a:t> </a:t>
            </a:r>
            <a:r>
              <a:rPr lang="ru-RU" dirty="0"/>
              <a:t>– отвечает за утилиты общего характера</a:t>
            </a:r>
          </a:p>
          <a:p>
            <a:pPr marL="285750" indent="-285750">
              <a:buFont typeface="Arial" panose="020B0604020202020204" pitchFamily="34" charset="0"/>
              <a:buChar char="•"/>
            </a:pPr>
            <a:r>
              <a:rPr lang="en-US" b="1" dirty="0"/>
              <a:t>Strings library </a:t>
            </a:r>
            <a:r>
              <a:rPr lang="ru-RU" dirty="0"/>
              <a:t>– отвечает за работу со строками</a:t>
            </a:r>
          </a:p>
          <a:p>
            <a:pPr marL="285750" indent="-285750">
              <a:buFont typeface="Arial" panose="020B0604020202020204" pitchFamily="34" charset="0"/>
              <a:buChar char="•"/>
            </a:pPr>
            <a:r>
              <a:rPr lang="en-US" b="1" dirty="0"/>
              <a:t>Localization library </a:t>
            </a:r>
            <a:r>
              <a:rPr lang="ru-RU" dirty="0"/>
              <a:t>– отвечает за локализацию программы</a:t>
            </a:r>
          </a:p>
          <a:p>
            <a:pPr marL="285750" indent="-285750">
              <a:buFont typeface="Arial" panose="020B0604020202020204" pitchFamily="34" charset="0"/>
              <a:buChar char="•"/>
            </a:pPr>
            <a:r>
              <a:rPr lang="en-US" b="1" dirty="0"/>
              <a:t>Containers library </a:t>
            </a:r>
            <a:r>
              <a:rPr lang="ru-RU" dirty="0"/>
              <a:t>– отвечает за все варианты контейнеров и адаптеров</a:t>
            </a:r>
          </a:p>
          <a:p>
            <a:pPr marL="285750" indent="-285750">
              <a:buFont typeface="Arial" panose="020B0604020202020204" pitchFamily="34" charset="0"/>
              <a:buChar char="•"/>
            </a:pPr>
            <a:r>
              <a:rPr lang="en-US" b="1" dirty="0"/>
              <a:t>Iterators library</a:t>
            </a:r>
            <a:r>
              <a:rPr lang="ru-RU" dirty="0"/>
              <a:t> – отвечает за итераторы для работы с контейнерами</a:t>
            </a:r>
          </a:p>
          <a:p>
            <a:pPr marL="285750" indent="-285750">
              <a:buFont typeface="Arial" panose="020B0604020202020204" pitchFamily="34" charset="0"/>
              <a:buChar char="•"/>
            </a:pPr>
            <a:r>
              <a:rPr lang="en-US" b="1" dirty="0"/>
              <a:t>Algorithms library </a:t>
            </a:r>
            <a:r>
              <a:rPr lang="ru-RU" dirty="0"/>
              <a:t>– отвечает за стандартные алгоритмы</a:t>
            </a:r>
          </a:p>
          <a:p>
            <a:pPr marL="285750" indent="-285750">
              <a:buFont typeface="Arial" panose="020B0604020202020204" pitchFamily="34" charset="0"/>
              <a:buChar char="•"/>
            </a:pPr>
            <a:r>
              <a:rPr lang="en-US" b="1" dirty="0" err="1"/>
              <a:t>Numerics</a:t>
            </a:r>
            <a:r>
              <a:rPr lang="en-US" b="1" dirty="0"/>
              <a:t> library </a:t>
            </a:r>
            <a:r>
              <a:rPr lang="ru-RU" dirty="0"/>
              <a:t>– отвечает за работу с числами</a:t>
            </a:r>
          </a:p>
          <a:p>
            <a:pPr marL="285750" indent="-285750">
              <a:buFont typeface="Arial" panose="020B0604020202020204" pitchFamily="34" charset="0"/>
              <a:buChar char="•"/>
            </a:pPr>
            <a:r>
              <a:rPr lang="en-US" b="1" dirty="0"/>
              <a:t>Input/output library </a:t>
            </a:r>
            <a:r>
              <a:rPr lang="ru-RU" dirty="0"/>
              <a:t>– отвечает за ввод/вывод информации</a:t>
            </a:r>
          </a:p>
          <a:p>
            <a:pPr marL="285750" indent="-285750">
              <a:buFont typeface="Arial" panose="020B0604020202020204" pitchFamily="34" charset="0"/>
              <a:buChar char="•"/>
            </a:pPr>
            <a:r>
              <a:rPr lang="en-US" b="1" dirty="0"/>
              <a:t>Regular expressions library </a:t>
            </a:r>
            <a:r>
              <a:rPr lang="ru-RU" dirty="0"/>
              <a:t>– отвечает за регулярные выражения</a:t>
            </a:r>
          </a:p>
          <a:p>
            <a:pPr marL="285750" indent="-285750">
              <a:buFont typeface="Arial" panose="020B0604020202020204" pitchFamily="34" charset="0"/>
              <a:buChar char="•"/>
            </a:pPr>
            <a:r>
              <a:rPr lang="en-US" b="1" dirty="0"/>
              <a:t>Atomic operations library </a:t>
            </a:r>
            <a:r>
              <a:rPr lang="ru-RU" dirty="0"/>
              <a:t>– отвечает за атомарные операции</a:t>
            </a:r>
          </a:p>
          <a:p>
            <a:pPr marL="285750" indent="-285750">
              <a:buFont typeface="Arial" panose="020B0604020202020204" pitchFamily="34" charset="0"/>
              <a:buChar char="•"/>
            </a:pPr>
            <a:r>
              <a:rPr lang="en-US" b="1" dirty="0"/>
              <a:t>Thread support library </a:t>
            </a:r>
            <a:r>
              <a:rPr lang="ru-RU" dirty="0"/>
              <a:t>– отвечает за </a:t>
            </a:r>
            <a:r>
              <a:rPr lang="ru-RU" dirty="0" err="1"/>
              <a:t>многопоточность</a:t>
            </a:r>
            <a:endParaRPr lang="ru-RU" dirty="0"/>
          </a:p>
          <a:p>
            <a:r>
              <a:rPr lang="ru-RU" dirty="0"/>
              <a:t>В  стандартной библиотеке шаблонов</a:t>
            </a:r>
            <a:r>
              <a:rPr lang="en-US" dirty="0"/>
              <a:t> </a:t>
            </a:r>
            <a:r>
              <a:rPr lang="ru-RU" dirty="0"/>
              <a:t>выделяют пять основных компонентов:</a:t>
            </a:r>
          </a:p>
          <a:p>
            <a:pPr marL="285750" indent="-285750">
              <a:buFont typeface="Arial" panose="020B0604020202020204" pitchFamily="34" charset="0"/>
              <a:buChar char="•"/>
            </a:pPr>
            <a:r>
              <a:rPr lang="ru-RU" b="1" dirty="0"/>
              <a:t>Контейнер</a:t>
            </a:r>
            <a:r>
              <a:rPr lang="ru-RU" dirty="0"/>
              <a:t> (</a:t>
            </a:r>
            <a:r>
              <a:rPr lang="en-US" dirty="0"/>
              <a:t>container)</a:t>
            </a:r>
          </a:p>
          <a:p>
            <a:pPr marL="285750" indent="-285750">
              <a:buFont typeface="Arial" panose="020B0604020202020204" pitchFamily="34" charset="0"/>
              <a:buChar char="•"/>
            </a:pPr>
            <a:r>
              <a:rPr lang="ru-RU" b="1" dirty="0"/>
              <a:t>Итератор</a:t>
            </a:r>
            <a:r>
              <a:rPr lang="ru-RU" dirty="0"/>
              <a:t> (</a:t>
            </a:r>
            <a:r>
              <a:rPr lang="en-US" dirty="0"/>
              <a:t>iterator)</a:t>
            </a:r>
          </a:p>
          <a:p>
            <a:pPr marL="285750" indent="-285750">
              <a:buFont typeface="Arial" panose="020B0604020202020204" pitchFamily="34" charset="0"/>
              <a:buChar char="•"/>
            </a:pPr>
            <a:r>
              <a:rPr lang="ru-RU" b="1" dirty="0"/>
              <a:t>Алгоритмы</a:t>
            </a:r>
            <a:r>
              <a:rPr lang="ru-RU" dirty="0"/>
              <a:t> (</a:t>
            </a:r>
            <a:r>
              <a:rPr lang="en-US" dirty="0"/>
              <a:t>algorithm)</a:t>
            </a:r>
          </a:p>
          <a:p>
            <a:pPr marL="285750" indent="-285750">
              <a:buFont typeface="Arial" panose="020B0604020202020204" pitchFamily="34" charset="0"/>
              <a:buChar char="•"/>
            </a:pPr>
            <a:r>
              <a:rPr lang="ru-RU" b="1" dirty="0"/>
              <a:t>Адаптеры</a:t>
            </a:r>
            <a:r>
              <a:rPr lang="ru-RU" dirty="0"/>
              <a:t> (</a:t>
            </a:r>
            <a:r>
              <a:rPr lang="en-US" dirty="0"/>
              <a:t>adaptor)</a:t>
            </a:r>
          </a:p>
          <a:p>
            <a:pPr marL="285750" indent="-285750">
              <a:buFont typeface="Arial" panose="020B0604020202020204" pitchFamily="34" charset="0"/>
              <a:buChar char="•"/>
            </a:pPr>
            <a:r>
              <a:rPr lang="ru-RU" b="1" dirty="0"/>
              <a:t>Функциональные объекты</a:t>
            </a:r>
            <a:r>
              <a:rPr lang="ru-RU" dirty="0"/>
              <a:t> (</a:t>
            </a:r>
            <a:r>
              <a:rPr lang="en-US" dirty="0" err="1"/>
              <a:t>functor</a:t>
            </a:r>
            <a:r>
              <a:rPr lang="en-US" dirty="0" smtClean="0"/>
              <a:t>)</a:t>
            </a:r>
            <a:endParaRPr lang="en-US" dirty="0"/>
          </a:p>
        </p:txBody>
      </p:sp>
      <p:pic>
        <p:nvPicPr>
          <p:cNvPr id="9" name="Picture 2" descr="Wrapping a C library in 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550" y="4135925"/>
            <a:ext cx="2631540" cy="263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5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Библиотека алгоритмов</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00571"/>
            <a:ext cx="11510683" cy="5909310"/>
          </a:xfrm>
          <a:prstGeom prst="rect">
            <a:avLst/>
          </a:prstGeom>
        </p:spPr>
        <p:txBody>
          <a:bodyPr wrap="square">
            <a:spAutoFit/>
          </a:bodyPr>
          <a:lstStyle/>
          <a:p>
            <a:r>
              <a:rPr lang="ru-RU" b="1" dirty="0"/>
              <a:t>Алгоритм</a:t>
            </a:r>
            <a:r>
              <a:rPr lang="ru-RU" dirty="0"/>
              <a:t> — конечная совокупность точно заданных правил решения произвольного класса задач или набор инструкций, описывающих порядок действий исполнителя для решения некоторой задачи. </a:t>
            </a:r>
          </a:p>
          <a:p>
            <a:r>
              <a:rPr lang="ru-RU" b="1" dirty="0"/>
              <a:t>Методы сортировки коллекции</a:t>
            </a:r>
            <a:r>
              <a:rPr lang="ru-RU" dirty="0"/>
              <a:t>: </a:t>
            </a:r>
          </a:p>
          <a:p>
            <a:pPr marL="285750" indent="-285750">
              <a:buFont typeface="Arial" panose="020B0604020202020204" pitchFamily="34" charset="0"/>
              <a:buChar char="•"/>
            </a:pPr>
            <a:r>
              <a:rPr lang="en-US" dirty="0"/>
              <a:t>sort</a:t>
            </a:r>
            <a:r>
              <a:rPr lang="ru-RU" dirty="0"/>
              <a:t> </a:t>
            </a:r>
            <a:r>
              <a:rPr lang="en-US" dirty="0"/>
              <a:t>- </a:t>
            </a:r>
            <a:r>
              <a:rPr lang="ru-RU" dirty="0"/>
              <a:t>сортировка</a:t>
            </a:r>
            <a:r>
              <a:rPr lang="en-US" dirty="0"/>
              <a:t>, </a:t>
            </a:r>
            <a:endParaRPr lang="ru-RU" dirty="0"/>
          </a:p>
          <a:p>
            <a:pPr marL="285750" indent="-285750">
              <a:buFont typeface="Arial" panose="020B0604020202020204" pitchFamily="34" charset="0"/>
              <a:buChar char="•"/>
            </a:pPr>
            <a:r>
              <a:rPr lang="en-US" dirty="0" err="1"/>
              <a:t>stable_sort</a:t>
            </a:r>
            <a:r>
              <a:rPr lang="ru-RU" dirty="0"/>
              <a:t> – стабильная сортировка</a:t>
            </a:r>
            <a:r>
              <a:rPr lang="en-US" dirty="0"/>
              <a:t>, </a:t>
            </a:r>
            <a:endParaRPr lang="ru-RU" dirty="0"/>
          </a:p>
          <a:p>
            <a:pPr marL="285750" indent="-285750">
              <a:buFont typeface="Arial" panose="020B0604020202020204" pitchFamily="34" charset="0"/>
              <a:buChar char="•"/>
            </a:pPr>
            <a:r>
              <a:rPr lang="en-US" dirty="0" err="1"/>
              <a:t>partial_sort</a:t>
            </a:r>
            <a:r>
              <a:rPr lang="ru-RU" dirty="0"/>
              <a:t> – частичная сортировка</a:t>
            </a:r>
            <a:r>
              <a:rPr lang="en-US" dirty="0"/>
              <a:t>, </a:t>
            </a:r>
            <a:endParaRPr lang="ru-RU" dirty="0"/>
          </a:p>
          <a:p>
            <a:pPr marL="285750" indent="-285750">
              <a:buFont typeface="Arial" panose="020B0604020202020204" pitchFamily="34" charset="0"/>
              <a:buChar char="•"/>
            </a:pPr>
            <a:r>
              <a:rPr lang="en-US" dirty="0" err="1"/>
              <a:t>partial_sort_copy</a:t>
            </a:r>
            <a:r>
              <a:rPr lang="ru-RU" dirty="0"/>
              <a:t> – частичная сортировка с копированием</a:t>
            </a:r>
            <a:r>
              <a:rPr lang="en-US" dirty="0"/>
              <a:t>, </a:t>
            </a:r>
            <a:endParaRPr lang="ru-RU" dirty="0"/>
          </a:p>
          <a:p>
            <a:pPr marL="285750" indent="-285750">
              <a:buFont typeface="Arial" panose="020B0604020202020204" pitchFamily="34" charset="0"/>
              <a:buChar char="•"/>
            </a:pPr>
            <a:r>
              <a:rPr lang="en-US" dirty="0" err="1"/>
              <a:t>nth_element</a:t>
            </a:r>
            <a:r>
              <a:rPr lang="ru-RU" dirty="0"/>
              <a:t> – </a:t>
            </a:r>
            <a:r>
              <a:rPr lang="ru-RU" dirty="0" err="1"/>
              <a:t>групировка</a:t>
            </a:r>
            <a:r>
              <a:rPr lang="ru-RU" dirty="0"/>
              <a:t> элементов больше и меньше определенного</a:t>
            </a:r>
          </a:p>
          <a:p>
            <a:r>
              <a:rPr lang="ru-RU" b="1" dirty="0"/>
              <a:t>Работа с отсортированными коллекциями</a:t>
            </a:r>
            <a:r>
              <a:rPr lang="en-US" b="1" dirty="0"/>
              <a:t>:</a:t>
            </a:r>
            <a:endParaRPr lang="ru-RU" b="1" dirty="0"/>
          </a:p>
          <a:p>
            <a:pPr marL="285750" indent="-285750">
              <a:buFont typeface="Arial" panose="020B0604020202020204" pitchFamily="34" charset="0"/>
              <a:buChar char="•"/>
            </a:pPr>
            <a:r>
              <a:rPr lang="en-US" dirty="0" err="1"/>
              <a:t>binary_search</a:t>
            </a:r>
            <a:r>
              <a:rPr lang="ru-RU" dirty="0"/>
              <a:t> – бинарный поиск</a:t>
            </a:r>
            <a:endParaRPr lang="en-US" dirty="0"/>
          </a:p>
          <a:p>
            <a:pPr marL="285750" indent="-285750">
              <a:buFont typeface="Arial" panose="020B0604020202020204" pitchFamily="34" charset="0"/>
              <a:buChar char="•"/>
            </a:pPr>
            <a:r>
              <a:rPr lang="en-US" dirty="0" err="1"/>
              <a:t>lower_bound</a:t>
            </a:r>
            <a:r>
              <a:rPr lang="ru-RU" dirty="0"/>
              <a:t> – поиск первого не меньшего элемента упорядоченной последовательности</a:t>
            </a:r>
            <a:endParaRPr lang="en-US" dirty="0"/>
          </a:p>
          <a:p>
            <a:pPr marL="285750" indent="-285750">
              <a:buFont typeface="Arial" panose="020B0604020202020204" pitchFamily="34" charset="0"/>
              <a:buChar char="•"/>
            </a:pPr>
            <a:r>
              <a:rPr lang="en-US" dirty="0" err="1"/>
              <a:t>upper_bound</a:t>
            </a:r>
            <a:r>
              <a:rPr lang="ru-RU" dirty="0"/>
              <a:t> – поиск первого большего элемента упорядоченной последовательности</a:t>
            </a:r>
            <a:endParaRPr lang="en-US" dirty="0"/>
          </a:p>
          <a:p>
            <a:pPr marL="285750" indent="-285750">
              <a:buFont typeface="Arial" panose="020B0604020202020204" pitchFamily="34" charset="0"/>
              <a:buChar char="•"/>
            </a:pPr>
            <a:r>
              <a:rPr lang="en-US" dirty="0"/>
              <a:t>merge</a:t>
            </a:r>
            <a:r>
              <a:rPr lang="ru-RU" dirty="0"/>
              <a:t> – объединение отсортированных последовательностей и запись в место указанное для результата</a:t>
            </a:r>
            <a:endParaRPr lang="en-US" dirty="0"/>
          </a:p>
          <a:p>
            <a:pPr marL="285750" indent="-285750">
              <a:buFont typeface="Arial" panose="020B0604020202020204" pitchFamily="34" charset="0"/>
              <a:buChar char="•"/>
            </a:pPr>
            <a:r>
              <a:rPr lang="en-US" dirty="0" err="1"/>
              <a:t>inplace_merge</a:t>
            </a:r>
            <a:r>
              <a:rPr lang="ru-RU" dirty="0"/>
              <a:t> – объединение последовательностей и запись в начало </a:t>
            </a:r>
            <a:r>
              <a:rPr lang="ru-RU" dirty="0" err="1"/>
              <a:t>объеденяемых</a:t>
            </a:r>
            <a:r>
              <a:rPr lang="ru-RU" dirty="0"/>
              <a:t> последовательностей</a:t>
            </a:r>
            <a:endParaRPr lang="en-US" dirty="0"/>
          </a:p>
          <a:p>
            <a:pPr marL="285750" indent="-285750">
              <a:buFont typeface="Arial" panose="020B0604020202020204" pitchFamily="34" charset="0"/>
              <a:buChar char="•"/>
            </a:pPr>
            <a:r>
              <a:rPr lang="en-US" dirty="0"/>
              <a:t>includes</a:t>
            </a:r>
            <a:r>
              <a:rPr lang="ru-RU" dirty="0"/>
              <a:t> – проверяет включает ли одна последовательность другую</a:t>
            </a:r>
            <a:endParaRPr lang="en-US" dirty="0"/>
          </a:p>
          <a:p>
            <a:pPr marL="285750" indent="-285750">
              <a:buFont typeface="Arial" panose="020B0604020202020204" pitchFamily="34" charset="0"/>
              <a:buChar char="•"/>
            </a:pPr>
            <a:r>
              <a:rPr lang="en-US" dirty="0"/>
              <a:t>min</a:t>
            </a:r>
            <a:r>
              <a:rPr lang="ru-RU" dirty="0"/>
              <a:t> – минимальное значение</a:t>
            </a:r>
            <a:endParaRPr lang="en-US" dirty="0"/>
          </a:p>
          <a:p>
            <a:pPr marL="285750" indent="-285750">
              <a:buFont typeface="Arial" panose="020B0604020202020204" pitchFamily="34" charset="0"/>
              <a:buChar char="•"/>
            </a:pPr>
            <a:r>
              <a:rPr lang="en-US" dirty="0"/>
              <a:t>max</a:t>
            </a:r>
            <a:r>
              <a:rPr lang="ru-RU" dirty="0"/>
              <a:t> –максимальное значение</a:t>
            </a:r>
            <a:endParaRPr lang="en-US" dirty="0"/>
          </a:p>
          <a:p>
            <a:pPr marL="285750" indent="-285750">
              <a:buFont typeface="Arial" panose="020B0604020202020204" pitchFamily="34" charset="0"/>
              <a:buChar char="•"/>
            </a:pPr>
            <a:r>
              <a:rPr lang="en-US" dirty="0" err="1"/>
              <a:t>min_element</a:t>
            </a:r>
            <a:r>
              <a:rPr lang="ru-RU" dirty="0"/>
              <a:t> – минимальный элемент</a:t>
            </a:r>
            <a:endParaRPr lang="en-US" dirty="0"/>
          </a:p>
          <a:p>
            <a:pPr marL="285750" indent="-285750">
              <a:buFont typeface="Arial" panose="020B0604020202020204" pitchFamily="34" charset="0"/>
              <a:buChar char="•"/>
            </a:pPr>
            <a:r>
              <a:rPr lang="en-US" dirty="0" err="1"/>
              <a:t>max_element</a:t>
            </a:r>
            <a:r>
              <a:rPr lang="ru-RU" dirty="0"/>
              <a:t> – максимальный элемент</a:t>
            </a:r>
            <a:endParaRPr lang="en-US" dirty="0"/>
          </a:p>
          <a:p>
            <a:endParaRPr lang="ru-RU" dirty="0"/>
          </a:p>
          <a:p>
            <a:endParaRPr lang="ru-RU" dirty="0"/>
          </a:p>
        </p:txBody>
      </p:sp>
      <p:pic>
        <p:nvPicPr>
          <p:cNvPr id="9" name="Picture 2" descr="Простой Алгоритм Делать я его, конечно, не буду, Мем Конечно не буд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970" y="1680114"/>
            <a:ext cx="2731130" cy="204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6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коллекциями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330128"/>
            <a:ext cx="10210442" cy="5078313"/>
          </a:xfrm>
          <a:prstGeom prst="rect">
            <a:avLst/>
          </a:prstGeom>
        </p:spPr>
        <p:txBody>
          <a:bodyPr wrap="square">
            <a:spAutoFit/>
          </a:bodyPr>
          <a:lstStyle/>
          <a:p>
            <a:r>
              <a:rPr lang="ru-RU" b="1" dirty="0"/>
              <a:t>Методы перебора всех элементов коллекции и их обработки</a:t>
            </a:r>
            <a:r>
              <a:rPr lang="ru-RU" dirty="0"/>
              <a:t>: </a:t>
            </a:r>
            <a:endParaRPr lang="ru-RU" dirty="0" smtClean="0"/>
          </a:p>
          <a:p>
            <a:pPr marL="285750" indent="-285750">
              <a:buFont typeface="Arial" panose="020B0604020202020204" pitchFamily="34" charset="0"/>
              <a:buChar char="•"/>
            </a:pPr>
            <a:r>
              <a:rPr lang="en-US" dirty="0" smtClean="0"/>
              <a:t>count </a:t>
            </a:r>
            <a:r>
              <a:rPr lang="en-US" dirty="0"/>
              <a:t>– </a:t>
            </a:r>
            <a:r>
              <a:rPr lang="ru-RU" dirty="0"/>
              <a:t>подсчет элементов по значению</a:t>
            </a:r>
          </a:p>
          <a:p>
            <a:pPr marL="285750" indent="-285750">
              <a:buFont typeface="Arial" panose="020B0604020202020204" pitchFamily="34" charset="0"/>
              <a:buChar char="•"/>
            </a:pPr>
            <a:r>
              <a:rPr lang="en-US" dirty="0" err="1"/>
              <a:t>count_if</a:t>
            </a:r>
            <a:r>
              <a:rPr lang="ru-RU" dirty="0"/>
              <a:t> – подсчет по условию</a:t>
            </a:r>
          </a:p>
          <a:p>
            <a:pPr marL="285750" indent="-285750">
              <a:buFont typeface="Arial" panose="020B0604020202020204" pitchFamily="34" charset="0"/>
              <a:buChar char="•"/>
            </a:pPr>
            <a:r>
              <a:rPr lang="en-US" dirty="0"/>
              <a:t>find</a:t>
            </a:r>
            <a:r>
              <a:rPr lang="ru-RU" dirty="0"/>
              <a:t> – поиск по значению</a:t>
            </a:r>
          </a:p>
          <a:p>
            <a:pPr marL="285750" indent="-285750">
              <a:buFont typeface="Arial" panose="020B0604020202020204" pitchFamily="34" charset="0"/>
              <a:buChar char="•"/>
            </a:pPr>
            <a:r>
              <a:rPr lang="en-US" dirty="0" err="1"/>
              <a:t>find_if</a:t>
            </a:r>
            <a:r>
              <a:rPr lang="ru-RU" dirty="0"/>
              <a:t> – поиск по условию</a:t>
            </a:r>
          </a:p>
          <a:p>
            <a:pPr marL="285750" indent="-285750">
              <a:buFont typeface="Arial" panose="020B0604020202020204" pitchFamily="34" charset="0"/>
              <a:buChar char="•"/>
            </a:pPr>
            <a:r>
              <a:rPr lang="en-US" dirty="0" err="1"/>
              <a:t>adjacent_find</a:t>
            </a:r>
            <a:r>
              <a:rPr lang="ru-RU" dirty="0"/>
              <a:t> – поиск одинаковых соседних пар</a:t>
            </a:r>
          </a:p>
          <a:p>
            <a:pPr marL="285750" indent="-285750">
              <a:buFont typeface="Arial" panose="020B0604020202020204" pitchFamily="34" charset="0"/>
              <a:buChar char="•"/>
            </a:pPr>
            <a:r>
              <a:rPr lang="en-US" dirty="0" err="1" smtClean="0"/>
              <a:t>for_each</a:t>
            </a:r>
            <a:r>
              <a:rPr lang="ru-RU" dirty="0" smtClean="0"/>
              <a:t> – перебор всех элементов и применение к ним функции</a:t>
            </a:r>
          </a:p>
          <a:p>
            <a:pPr marL="285750" indent="-285750">
              <a:buFont typeface="Arial" panose="020B0604020202020204" pitchFamily="34" charset="0"/>
              <a:buChar char="•"/>
            </a:pPr>
            <a:r>
              <a:rPr lang="en-US" dirty="0" smtClean="0"/>
              <a:t>mismatch</a:t>
            </a:r>
            <a:r>
              <a:rPr lang="ru-RU" dirty="0" smtClean="0"/>
              <a:t> </a:t>
            </a:r>
            <a:r>
              <a:rPr lang="ru-RU" dirty="0"/>
              <a:t>– поиск первого различающегося элемента</a:t>
            </a:r>
          </a:p>
          <a:p>
            <a:pPr marL="285750" indent="-285750">
              <a:buFont typeface="Arial" panose="020B0604020202020204" pitchFamily="34" charset="0"/>
              <a:buChar char="•"/>
            </a:pPr>
            <a:r>
              <a:rPr lang="en-US" dirty="0"/>
              <a:t>equal</a:t>
            </a:r>
            <a:r>
              <a:rPr lang="ru-RU" dirty="0"/>
              <a:t> – сравнение на равенство </a:t>
            </a:r>
            <a:r>
              <a:rPr lang="ru-RU" dirty="0" smtClean="0"/>
              <a:t>последовательностей</a:t>
            </a:r>
            <a:endParaRPr lang="ru-RU" dirty="0"/>
          </a:p>
          <a:p>
            <a:pPr marL="285750" indent="-285750">
              <a:buFont typeface="Arial" panose="020B0604020202020204" pitchFamily="34" charset="0"/>
              <a:buChar char="•"/>
            </a:pPr>
            <a:r>
              <a:rPr lang="en-US" dirty="0"/>
              <a:t>copy</a:t>
            </a:r>
            <a:r>
              <a:rPr lang="ru-RU" dirty="0"/>
              <a:t> - </a:t>
            </a:r>
            <a:r>
              <a:rPr lang="ru-RU" dirty="0" smtClean="0"/>
              <a:t>копирование</a:t>
            </a:r>
            <a:endParaRPr lang="ru-RU" dirty="0"/>
          </a:p>
          <a:p>
            <a:pPr marL="285750" indent="-285750">
              <a:buFont typeface="Arial" panose="020B0604020202020204" pitchFamily="34" charset="0"/>
              <a:buChar char="•"/>
            </a:pPr>
            <a:r>
              <a:rPr lang="en-US" dirty="0" err="1"/>
              <a:t>copy_backward</a:t>
            </a:r>
            <a:r>
              <a:rPr lang="ru-RU" dirty="0"/>
              <a:t> – обратное </a:t>
            </a:r>
            <a:r>
              <a:rPr lang="ru-RU" dirty="0" smtClean="0"/>
              <a:t>копирование</a:t>
            </a:r>
            <a:endParaRPr lang="ru-RU" dirty="0"/>
          </a:p>
          <a:p>
            <a:pPr marL="285750" indent="-285750">
              <a:buFont typeface="Arial" panose="020B0604020202020204" pitchFamily="34" charset="0"/>
              <a:buChar char="•"/>
            </a:pPr>
            <a:r>
              <a:rPr lang="en-US" dirty="0"/>
              <a:t>swap</a:t>
            </a:r>
            <a:r>
              <a:rPr lang="ru-RU" dirty="0"/>
              <a:t> – обмен элементов по </a:t>
            </a:r>
            <a:r>
              <a:rPr lang="ru-RU" dirty="0" smtClean="0"/>
              <a:t>значению</a:t>
            </a:r>
            <a:endParaRPr lang="ru-RU" dirty="0"/>
          </a:p>
          <a:p>
            <a:pPr marL="285750" indent="-285750">
              <a:buFont typeface="Arial" panose="020B0604020202020204" pitchFamily="34" charset="0"/>
              <a:buChar char="•"/>
            </a:pPr>
            <a:r>
              <a:rPr lang="en-US" dirty="0" err="1"/>
              <a:t>iter_swap</a:t>
            </a:r>
            <a:r>
              <a:rPr lang="ru-RU" dirty="0"/>
              <a:t> – обмен элементов через </a:t>
            </a:r>
            <a:r>
              <a:rPr lang="ru-RU" dirty="0" smtClean="0"/>
              <a:t>указатели</a:t>
            </a:r>
            <a:endParaRPr lang="ru-RU" dirty="0"/>
          </a:p>
          <a:p>
            <a:pPr marL="285750" indent="-285750">
              <a:buFont typeface="Arial" panose="020B0604020202020204" pitchFamily="34" charset="0"/>
              <a:buChar char="•"/>
            </a:pPr>
            <a:r>
              <a:rPr lang="en-US" dirty="0" err="1"/>
              <a:t>swap_ranges</a:t>
            </a:r>
            <a:r>
              <a:rPr lang="ru-RU" dirty="0"/>
              <a:t> – обмена </a:t>
            </a:r>
            <a:r>
              <a:rPr lang="ru-RU" dirty="0" smtClean="0"/>
              <a:t>диапазонов</a:t>
            </a:r>
            <a:endParaRPr lang="ru-RU" dirty="0"/>
          </a:p>
          <a:p>
            <a:pPr marL="285750" indent="-285750">
              <a:buFont typeface="Arial" panose="020B0604020202020204" pitchFamily="34" charset="0"/>
              <a:buChar char="•"/>
            </a:pPr>
            <a:r>
              <a:rPr lang="en-US" dirty="0"/>
              <a:t>fill</a:t>
            </a:r>
            <a:r>
              <a:rPr lang="ru-RU" dirty="0"/>
              <a:t> – заполнение </a:t>
            </a:r>
            <a:r>
              <a:rPr lang="ru-RU" dirty="0" smtClean="0"/>
              <a:t>последовательности значениями</a:t>
            </a:r>
          </a:p>
          <a:p>
            <a:pPr marL="285750" indent="-285750">
              <a:buFont typeface="Arial" panose="020B0604020202020204" pitchFamily="34" charset="0"/>
              <a:buChar char="•"/>
            </a:pPr>
            <a:r>
              <a:rPr lang="en-US" dirty="0" err="1" smtClean="0"/>
              <a:t>fill_n</a:t>
            </a:r>
            <a:r>
              <a:rPr lang="en-US" dirty="0" smtClean="0"/>
              <a:t> </a:t>
            </a:r>
            <a:r>
              <a:rPr lang="en-US" dirty="0"/>
              <a:t>– </a:t>
            </a:r>
            <a:r>
              <a:rPr lang="ru-RU" dirty="0"/>
              <a:t>заполнение </a:t>
            </a:r>
            <a:r>
              <a:rPr lang="en-US" dirty="0"/>
              <a:t>N </a:t>
            </a:r>
            <a:r>
              <a:rPr lang="ru-RU" dirty="0"/>
              <a:t>элементов </a:t>
            </a:r>
            <a:r>
              <a:rPr lang="ru-RU" dirty="0" err="1"/>
              <a:t>масива</a:t>
            </a:r>
            <a:r>
              <a:rPr lang="ru-RU" dirty="0"/>
              <a:t> </a:t>
            </a:r>
            <a:r>
              <a:rPr lang="ru-RU" dirty="0" smtClean="0"/>
              <a:t>значениями</a:t>
            </a:r>
          </a:p>
          <a:p>
            <a:pPr marL="285750" indent="-285750">
              <a:buFont typeface="Arial" panose="020B0604020202020204" pitchFamily="34" charset="0"/>
              <a:buChar char="•"/>
            </a:pPr>
            <a:r>
              <a:rPr lang="en-US" dirty="0" smtClean="0"/>
              <a:t>generate</a:t>
            </a:r>
            <a:r>
              <a:rPr lang="ru-RU" dirty="0" smtClean="0"/>
              <a:t> – вызов функции генератора для заполнения каждого элемента последовательности</a:t>
            </a:r>
          </a:p>
          <a:p>
            <a:pPr marL="285750" indent="-285750">
              <a:buFont typeface="Arial" panose="020B0604020202020204" pitchFamily="34" charset="0"/>
              <a:buChar char="•"/>
            </a:pPr>
            <a:r>
              <a:rPr lang="en-US" dirty="0" err="1" smtClean="0"/>
              <a:t>generate_n</a:t>
            </a:r>
            <a:r>
              <a:rPr lang="ru-RU" dirty="0" smtClean="0"/>
              <a:t> – заполнение </a:t>
            </a:r>
            <a:r>
              <a:rPr lang="en-US" dirty="0" smtClean="0"/>
              <a:t>N </a:t>
            </a:r>
            <a:r>
              <a:rPr lang="ru-RU" dirty="0" smtClean="0"/>
              <a:t>элементов при помощи генератора</a:t>
            </a:r>
          </a:p>
        </p:txBody>
      </p:sp>
    </p:spTree>
    <p:extLst>
      <p:ext uri="{BB962C8B-B14F-4D97-AF65-F5344CB8AC3E}">
        <p14:creationId xmlns:p14="http://schemas.microsoft.com/office/powerpoint/2010/main" val="3852243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коллекциями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Прямоугольник 9"/>
          <p:cNvSpPr/>
          <p:nvPr/>
        </p:nvSpPr>
        <p:spPr>
          <a:xfrm>
            <a:off x="493417" y="1437778"/>
            <a:ext cx="8489218" cy="4524315"/>
          </a:xfrm>
          <a:prstGeom prst="rect">
            <a:avLst/>
          </a:prstGeom>
        </p:spPr>
        <p:txBody>
          <a:bodyPr wrap="square">
            <a:spAutoFit/>
          </a:bodyPr>
          <a:lstStyle/>
          <a:p>
            <a:r>
              <a:rPr lang="ru-RU" b="1" dirty="0"/>
              <a:t>Методы перебора </a:t>
            </a:r>
            <a:r>
              <a:rPr lang="ru-RU" b="1" dirty="0" smtClean="0"/>
              <a:t>манипуляции элементами коллекции</a:t>
            </a:r>
            <a:r>
              <a:rPr lang="ru-RU" dirty="0" smtClean="0"/>
              <a:t>: </a:t>
            </a:r>
          </a:p>
          <a:p>
            <a:pPr marL="285750" indent="-285750">
              <a:buFont typeface="Arial" panose="020B0604020202020204" pitchFamily="34" charset="0"/>
              <a:buChar char="•"/>
            </a:pPr>
            <a:r>
              <a:rPr lang="en-US" dirty="0" smtClean="0"/>
              <a:t>replace</a:t>
            </a:r>
            <a:r>
              <a:rPr lang="ru-RU" dirty="0" smtClean="0"/>
              <a:t> </a:t>
            </a:r>
            <a:r>
              <a:rPr lang="ru-RU" dirty="0"/>
              <a:t>– замена одного значения на другое в интервале</a:t>
            </a:r>
          </a:p>
          <a:p>
            <a:pPr marL="285750" indent="-285750">
              <a:buFont typeface="Arial" panose="020B0604020202020204" pitchFamily="34" charset="0"/>
              <a:buChar char="•"/>
            </a:pPr>
            <a:r>
              <a:rPr lang="en-US" dirty="0" err="1"/>
              <a:t>replace_if</a:t>
            </a:r>
            <a:r>
              <a:rPr lang="ru-RU" dirty="0"/>
              <a:t> – замена по </a:t>
            </a:r>
            <a:r>
              <a:rPr lang="ru-RU" dirty="0" smtClean="0"/>
              <a:t>условию</a:t>
            </a:r>
            <a:endParaRPr lang="en-US" dirty="0" smtClean="0"/>
          </a:p>
          <a:p>
            <a:pPr marL="285750" indent="-285750">
              <a:buFont typeface="Arial" panose="020B0604020202020204" pitchFamily="34" charset="0"/>
              <a:buChar char="•"/>
            </a:pPr>
            <a:r>
              <a:rPr lang="en-US" dirty="0" smtClean="0"/>
              <a:t>transform</a:t>
            </a:r>
            <a:r>
              <a:rPr lang="ru-RU" dirty="0" smtClean="0"/>
              <a:t> </a:t>
            </a:r>
            <a:r>
              <a:rPr lang="ru-RU" dirty="0"/>
              <a:t>– преобразование каждого элемента последовательности</a:t>
            </a:r>
          </a:p>
          <a:p>
            <a:pPr marL="285750" indent="-285750">
              <a:buFont typeface="Arial" panose="020B0604020202020204" pitchFamily="34" charset="0"/>
              <a:buChar char="•"/>
            </a:pPr>
            <a:r>
              <a:rPr lang="en-US" dirty="0"/>
              <a:t>remove</a:t>
            </a:r>
            <a:r>
              <a:rPr lang="ru-RU" dirty="0"/>
              <a:t> – удаление элемента по значению в интервале</a:t>
            </a:r>
          </a:p>
          <a:p>
            <a:pPr marL="285750" indent="-285750">
              <a:buFont typeface="Arial" panose="020B0604020202020204" pitchFamily="34" charset="0"/>
              <a:buChar char="•"/>
            </a:pPr>
            <a:r>
              <a:rPr lang="en-US" dirty="0" err="1"/>
              <a:t>remove_if</a:t>
            </a:r>
            <a:r>
              <a:rPr lang="ru-RU" dirty="0"/>
              <a:t> – удаление элементов по условию</a:t>
            </a:r>
            <a:r>
              <a:rPr lang="en-US" dirty="0"/>
              <a:t>, </a:t>
            </a:r>
            <a:endParaRPr lang="ru-RU" dirty="0" smtClean="0"/>
          </a:p>
          <a:p>
            <a:pPr marL="285750" indent="-285750">
              <a:buFont typeface="Arial" panose="020B0604020202020204" pitchFamily="34" charset="0"/>
              <a:buChar char="•"/>
            </a:pPr>
            <a:r>
              <a:rPr lang="en-US" dirty="0" err="1" smtClean="0"/>
              <a:t>remove_copy</a:t>
            </a:r>
            <a:r>
              <a:rPr lang="ru-RU" dirty="0" smtClean="0"/>
              <a:t> </a:t>
            </a:r>
            <a:r>
              <a:rPr lang="ru-RU" dirty="0"/>
              <a:t>– копирование элементов с игнорированием по значению</a:t>
            </a:r>
            <a:r>
              <a:rPr lang="en-US" dirty="0" smtClean="0"/>
              <a:t>,</a:t>
            </a:r>
            <a:endParaRPr lang="ru-RU" dirty="0" smtClean="0"/>
          </a:p>
          <a:p>
            <a:pPr marL="285750" indent="-285750">
              <a:buFont typeface="Arial" panose="020B0604020202020204" pitchFamily="34" charset="0"/>
              <a:buChar char="•"/>
            </a:pPr>
            <a:r>
              <a:rPr lang="en-US" dirty="0" err="1" smtClean="0"/>
              <a:t>remove_copy_if</a:t>
            </a:r>
            <a:r>
              <a:rPr lang="ru-RU" dirty="0" smtClean="0"/>
              <a:t> </a:t>
            </a:r>
            <a:r>
              <a:rPr lang="ru-RU" dirty="0"/>
              <a:t>– копирование с игнорированием по условию</a:t>
            </a:r>
            <a:r>
              <a:rPr lang="en-US" dirty="0" smtClean="0"/>
              <a:t>,</a:t>
            </a:r>
            <a:endParaRPr lang="ru-RU" dirty="0" smtClean="0"/>
          </a:p>
          <a:p>
            <a:pPr marL="285750" indent="-285750">
              <a:buFont typeface="Arial" panose="020B0604020202020204" pitchFamily="34" charset="0"/>
              <a:buChar char="•"/>
            </a:pPr>
            <a:r>
              <a:rPr lang="en-US" dirty="0" smtClean="0"/>
              <a:t>unique</a:t>
            </a:r>
            <a:r>
              <a:rPr lang="ru-RU" dirty="0" smtClean="0"/>
              <a:t> </a:t>
            </a:r>
            <a:r>
              <a:rPr lang="en-US" dirty="0"/>
              <a:t>– </a:t>
            </a:r>
            <a:r>
              <a:rPr lang="ru-RU" dirty="0"/>
              <a:t>получение уникальной </a:t>
            </a:r>
            <a:r>
              <a:rPr lang="ru-RU" dirty="0" smtClean="0"/>
              <a:t>последовательности</a:t>
            </a:r>
            <a:endParaRPr lang="ru-RU" dirty="0"/>
          </a:p>
          <a:p>
            <a:pPr marL="285750" indent="-285750">
              <a:buFont typeface="Arial" panose="020B0604020202020204" pitchFamily="34" charset="0"/>
              <a:buChar char="•"/>
            </a:pPr>
            <a:r>
              <a:rPr lang="en-US" dirty="0" err="1" smtClean="0"/>
              <a:t>unique_copy</a:t>
            </a:r>
            <a:r>
              <a:rPr lang="ru-RU" dirty="0" smtClean="0"/>
              <a:t> </a:t>
            </a:r>
            <a:r>
              <a:rPr lang="ru-RU" dirty="0"/>
              <a:t>– копирование только уникальных </a:t>
            </a:r>
            <a:r>
              <a:rPr lang="ru-RU" dirty="0" smtClean="0"/>
              <a:t>значений</a:t>
            </a:r>
            <a:endParaRPr lang="ru-RU" dirty="0"/>
          </a:p>
          <a:p>
            <a:pPr marL="285750" indent="-285750">
              <a:buFont typeface="Arial" panose="020B0604020202020204" pitchFamily="34" charset="0"/>
              <a:buChar char="•"/>
            </a:pPr>
            <a:r>
              <a:rPr lang="en-US" dirty="0" smtClean="0"/>
              <a:t>reverse</a:t>
            </a:r>
            <a:r>
              <a:rPr lang="ru-RU" dirty="0" smtClean="0"/>
              <a:t> </a:t>
            </a:r>
            <a:r>
              <a:rPr lang="ru-RU" dirty="0"/>
              <a:t>– инверсия </a:t>
            </a:r>
            <a:r>
              <a:rPr lang="ru-RU" dirty="0" smtClean="0"/>
              <a:t>последовательности</a:t>
            </a:r>
            <a:endParaRPr lang="ru-RU" dirty="0"/>
          </a:p>
          <a:p>
            <a:pPr marL="285750" indent="-285750">
              <a:buFont typeface="Arial" panose="020B0604020202020204" pitchFamily="34" charset="0"/>
              <a:buChar char="•"/>
            </a:pPr>
            <a:r>
              <a:rPr lang="en-US" dirty="0" err="1" smtClean="0"/>
              <a:t>reverse_copy</a:t>
            </a:r>
            <a:r>
              <a:rPr lang="ru-RU" dirty="0" smtClean="0"/>
              <a:t> </a:t>
            </a:r>
            <a:r>
              <a:rPr lang="ru-RU" dirty="0"/>
              <a:t>– копирование обратной </a:t>
            </a:r>
            <a:r>
              <a:rPr lang="ru-RU" dirty="0" smtClean="0"/>
              <a:t>последовательности</a:t>
            </a:r>
            <a:endParaRPr lang="ru-RU" dirty="0"/>
          </a:p>
          <a:p>
            <a:pPr marL="285750" indent="-285750">
              <a:buFont typeface="Arial" panose="020B0604020202020204" pitchFamily="34" charset="0"/>
              <a:buChar char="•"/>
            </a:pPr>
            <a:r>
              <a:rPr lang="en-US" dirty="0" smtClean="0"/>
              <a:t>rotate</a:t>
            </a:r>
            <a:r>
              <a:rPr lang="ru-RU" dirty="0" smtClean="0"/>
              <a:t> </a:t>
            </a:r>
            <a:r>
              <a:rPr lang="ru-RU" dirty="0"/>
              <a:t>– поворот последовательности по </a:t>
            </a:r>
            <a:r>
              <a:rPr lang="ru-RU" dirty="0" smtClean="0"/>
              <a:t>направлению</a:t>
            </a:r>
            <a:endParaRPr lang="ru-RU" dirty="0"/>
          </a:p>
          <a:p>
            <a:pPr marL="285750" indent="-285750">
              <a:buFont typeface="Arial" panose="020B0604020202020204" pitchFamily="34" charset="0"/>
              <a:buChar char="•"/>
            </a:pPr>
            <a:r>
              <a:rPr lang="en-US" dirty="0" err="1" smtClean="0"/>
              <a:t>rotate_copy</a:t>
            </a:r>
            <a:r>
              <a:rPr lang="ru-RU" dirty="0" smtClean="0"/>
              <a:t> </a:t>
            </a:r>
            <a:r>
              <a:rPr lang="ru-RU" dirty="0"/>
              <a:t>– поворот последовательности с </a:t>
            </a:r>
            <a:r>
              <a:rPr lang="ru-RU" dirty="0" smtClean="0"/>
              <a:t>копированием</a:t>
            </a:r>
            <a:endParaRPr lang="ru-RU" dirty="0"/>
          </a:p>
          <a:p>
            <a:pPr marL="285750" indent="-285750">
              <a:buFont typeface="Arial" panose="020B0604020202020204" pitchFamily="34" charset="0"/>
              <a:buChar char="•"/>
            </a:pPr>
            <a:r>
              <a:rPr lang="en-US" dirty="0" err="1" smtClean="0"/>
              <a:t>random_shuffle</a:t>
            </a:r>
            <a:r>
              <a:rPr lang="ru-RU" dirty="0" smtClean="0"/>
              <a:t> </a:t>
            </a:r>
            <a:r>
              <a:rPr lang="ru-RU" dirty="0"/>
              <a:t>– перемешивание </a:t>
            </a:r>
            <a:r>
              <a:rPr lang="ru-RU" dirty="0" smtClean="0"/>
              <a:t>последовательности</a:t>
            </a:r>
            <a:endParaRPr lang="ru-RU" dirty="0"/>
          </a:p>
          <a:p>
            <a:pPr marL="285750" indent="-285750">
              <a:buFont typeface="Arial" panose="020B0604020202020204" pitchFamily="34" charset="0"/>
              <a:buChar char="•"/>
            </a:pPr>
            <a:r>
              <a:rPr lang="en-US" dirty="0"/>
              <a:t>p</a:t>
            </a:r>
            <a:r>
              <a:rPr lang="en-US" dirty="0" smtClean="0"/>
              <a:t>artition</a:t>
            </a:r>
            <a:r>
              <a:rPr lang="ru-RU" dirty="0" smtClean="0"/>
              <a:t> – разбиение на диапазоны по условию</a:t>
            </a:r>
            <a:endParaRPr lang="ru-RU" dirty="0"/>
          </a:p>
        </p:txBody>
      </p:sp>
    </p:spTree>
    <p:extLst>
      <p:ext uri="{BB962C8B-B14F-4D97-AF65-F5344CB8AC3E}">
        <p14:creationId xmlns:p14="http://schemas.microsoft.com/office/powerpoint/2010/main" val="4067541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А где сигнатуры?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Прямоугольник 9"/>
          <p:cNvSpPr/>
          <p:nvPr/>
        </p:nvSpPr>
        <p:spPr>
          <a:xfrm>
            <a:off x="493416" y="1316573"/>
            <a:ext cx="11095832" cy="646331"/>
          </a:xfrm>
          <a:prstGeom prst="rect">
            <a:avLst/>
          </a:prstGeom>
        </p:spPr>
        <p:txBody>
          <a:bodyPr wrap="square">
            <a:spAutoFit/>
          </a:bodyPr>
          <a:lstStyle/>
          <a:p>
            <a:r>
              <a:rPr lang="ru-RU" dirty="0" smtClean="0"/>
              <a:t>Приводить сигнатуры для каждого из перечисленных методов слишком расточительно по месту на слайдах, поэтому, просто пользуйтесь сайтом </a:t>
            </a:r>
            <a:r>
              <a:rPr lang="en-US" dirty="0" err="1" smtClean="0"/>
              <a:t>cppreference</a:t>
            </a:r>
            <a:r>
              <a:rPr lang="en-US" dirty="0"/>
              <a:t>: https://en.cppreference.com/</a:t>
            </a:r>
            <a:endParaRPr lang="ru-RU" dirty="0"/>
          </a:p>
        </p:txBody>
      </p:sp>
      <p:pic>
        <p:nvPicPr>
          <p:cNvPr id="3" name="Рисунок 2"/>
          <p:cNvPicPr>
            <a:picLocks noChangeAspect="1"/>
          </p:cNvPicPr>
          <p:nvPr/>
        </p:nvPicPr>
        <p:blipFill>
          <a:blip r:embed="rId4"/>
          <a:stretch>
            <a:fillRect/>
          </a:stretch>
        </p:blipFill>
        <p:spPr>
          <a:xfrm>
            <a:off x="2276475" y="2175940"/>
            <a:ext cx="7639050" cy="2952750"/>
          </a:xfrm>
          <a:prstGeom prst="rect">
            <a:avLst/>
          </a:prstGeom>
        </p:spPr>
      </p:pic>
      <p:sp>
        <p:nvSpPr>
          <p:cNvPr id="9" name="Прямоугольник 8"/>
          <p:cNvSpPr/>
          <p:nvPr/>
        </p:nvSpPr>
        <p:spPr>
          <a:xfrm>
            <a:off x="493416" y="5341726"/>
            <a:ext cx="11095832" cy="923330"/>
          </a:xfrm>
          <a:prstGeom prst="rect">
            <a:avLst/>
          </a:prstGeom>
        </p:spPr>
        <p:txBody>
          <a:bodyPr wrap="square">
            <a:spAutoFit/>
          </a:bodyPr>
          <a:lstStyle/>
          <a:p>
            <a:r>
              <a:rPr lang="ru-RU" dirty="0" smtClean="0"/>
              <a:t>На этом сайте есть все элементы стандартной библиотеки, от контейнеров и алгоритмов, до библиотеки параллельных потоков. Практически на каждой странице есть пример, описание искомого метода или класса, а так же его ограничения и особенности.</a:t>
            </a:r>
            <a:endParaRPr lang="ru-RU" dirty="0"/>
          </a:p>
        </p:txBody>
      </p:sp>
    </p:spTree>
    <p:extLst>
      <p:ext uri="{BB962C8B-B14F-4D97-AF65-F5344CB8AC3E}">
        <p14:creationId xmlns:p14="http://schemas.microsoft.com/office/powerpoint/2010/main" val="3090531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3123444" y="1564235"/>
            <a:ext cx="8385376" cy="3693319"/>
            <a:chOff x="2364949" y="1494379"/>
            <a:chExt cx="8385376" cy="3693319"/>
          </a:xfrm>
        </p:grpSpPr>
        <p:sp>
          <p:nvSpPr>
            <p:cNvPr id="10" name="Прямоугольник 9"/>
            <p:cNvSpPr/>
            <p:nvPr/>
          </p:nvSpPr>
          <p:spPr>
            <a:xfrm>
              <a:off x="2364949" y="1494379"/>
              <a:ext cx="4317352" cy="3693319"/>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vector&lt;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&gt; v(</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&amp; el: v){</a:t>
              </a:r>
            </a:p>
            <a:p>
              <a:r>
                <a:rPr lang="en-US" dirty="0">
                  <a:solidFill>
                    <a:srgbClr val="000000"/>
                  </a:solidFill>
                  <a:latin typeface="Consolas" panose="020B0609020204030204" pitchFamily="49" charset="0"/>
                </a:rPr>
                <a:t>        el = -</a:t>
              </a:r>
              <a:r>
                <a:rPr lang="en-US" dirty="0">
                  <a:solidFill>
                    <a:srgbClr val="098658"/>
                  </a:solidFill>
                  <a:latin typeface="Consolas" panose="020B0609020204030204" pitchFamily="49" charset="0"/>
                </a:rPr>
                <a:t>50</a:t>
              </a:r>
              <a:r>
                <a:rPr lang="en-US" dirty="0">
                  <a:solidFill>
                    <a:srgbClr val="000000"/>
                  </a:solidFill>
                  <a:latin typeface="Consolas" panose="020B0609020204030204" pitchFamily="49" charset="0"/>
                </a:rPr>
                <a:t> + rand() % </a:t>
              </a:r>
              <a:r>
                <a:rPr lang="en-US" dirty="0">
                  <a:solidFill>
                    <a:srgbClr val="098658"/>
                  </a:solidFill>
                  <a:latin typeface="Consolas" panose="020B0609020204030204" pitchFamily="49" charset="0"/>
                </a:rPr>
                <a:t>100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sort(</a:t>
              </a:r>
              <a:r>
                <a:rPr lang="en-US" dirty="0" err="1">
                  <a:solidFill>
                    <a:srgbClr val="000000"/>
                  </a:solidFill>
                  <a:latin typeface="Consolas" panose="020B0609020204030204" pitchFamily="49" charset="0"/>
                </a:rPr>
                <a:t>v.begin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v.end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auto</a:t>
              </a:r>
              <a:r>
                <a:rPr lang="en-US" dirty="0">
                  <a:solidFill>
                    <a:srgbClr val="000000"/>
                  </a:solidFill>
                  <a:latin typeface="Consolas" panose="020B0609020204030204" pitchFamily="49" charset="0"/>
                </a:rPr>
                <a:t> el: v){</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el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682301" y="3017874"/>
              <a:ext cx="4068024" cy="646331"/>
            </a:xfrm>
            <a:prstGeom prst="rect">
              <a:avLst/>
            </a:prstGeom>
          </p:spPr>
          <p:txBody>
            <a:bodyPr wrap="square">
              <a:spAutoFit/>
            </a:bodyPr>
            <a:lstStyle/>
            <a:p>
              <a:r>
                <a:rPr lang="ru-RU" dirty="0"/>
                <a:t>-9, 17, -16, -50, 19, -26, 28, 8, 12, 14, </a:t>
              </a:r>
            </a:p>
            <a:p>
              <a:r>
                <a:rPr lang="ru-RU" dirty="0"/>
                <a:t>-50, -26, -16, -9, 8, 12, 14, 17, 19, 28,</a:t>
              </a:r>
            </a:p>
          </p:txBody>
        </p:sp>
      </p:grpSp>
      <p:pic>
        <p:nvPicPr>
          <p:cNvPr id="12" name="Picture 2" descr="И это все?,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9" y="2161516"/>
            <a:ext cx="2498755" cy="249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2692</TotalTime>
  <Words>2234</Words>
  <Application>Microsoft Office PowerPoint</Application>
  <PresentationFormat>Широкоэкранный</PresentationFormat>
  <Paragraphs>514</Paragraphs>
  <Slides>27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27</vt:i4>
      </vt:variant>
    </vt:vector>
  </HeadingPairs>
  <TitlesOfParts>
    <vt:vector size="33" baseType="lpstr">
      <vt:lpstr>Arial</vt:lpstr>
      <vt:lpstr>Calibri</vt:lpstr>
      <vt:lpstr>Calibri Light</vt:lpstr>
      <vt:lpstr>Consolas</vt:lpstr>
      <vt:lpstr>Roboto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341</cp:revision>
  <dcterms:created xsi:type="dcterms:W3CDTF">2018-10-31T17:08:02Z</dcterms:created>
  <dcterms:modified xsi:type="dcterms:W3CDTF">2022-11-13T14:41:36Z</dcterms:modified>
</cp:coreProperties>
</file>